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6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1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5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09D04-6390-4036-9383-9D64A02F200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1F9E-05ED-4767-ADF9-F0C30378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6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Biomolecules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Proteins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use proteins to do jobs around the inside and surface of the cell. Each protein has a specific function.  Sometimes proteins only need one polypeptide change to work properly.  Often proteins need more than one polypeptides chain to work properly.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47" y="3715263"/>
            <a:ext cx="4416306" cy="27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Lipids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Saturated and Unsaturated</a:t>
            </a:r>
          </a:p>
          <a:p>
            <a:r>
              <a:rPr lang="en-US" dirty="0" smtClean="0"/>
              <a:t>Bonds between carbon atoms and other carbon atoms </a:t>
            </a:r>
            <a:r>
              <a:rPr lang="en-US" dirty="0"/>
              <a:t>s</a:t>
            </a:r>
            <a:r>
              <a:rPr lang="en-US" dirty="0" smtClean="0"/>
              <a:t>tore a lot of energy. </a:t>
            </a:r>
          </a:p>
          <a:p>
            <a:r>
              <a:rPr lang="en-US" dirty="0" smtClean="0"/>
              <a:t>Long strands of carbon</a:t>
            </a:r>
          </a:p>
          <a:p>
            <a:endParaRPr lang="en-US" dirty="0"/>
          </a:p>
        </p:txBody>
      </p:sp>
      <p:pic>
        <p:nvPicPr>
          <p:cNvPr id="5124" name="Picture 4" descr="Image result for saturated f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25" y="2947868"/>
            <a:ext cx="5801802" cy="37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Lipids Structure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Triglyceri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3" y="3390556"/>
            <a:ext cx="76327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690688"/>
            <a:ext cx="6590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Carbon backbone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Carbon and hydrogen tails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80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Phospholipids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phospholipid is made of tow fatty acids and a phosphate group connected to a glycerol molecule. </a:t>
            </a:r>
          </a:p>
          <a:p>
            <a:endParaRPr lang="en-US" dirty="0"/>
          </a:p>
        </p:txBody>
      </p:sp>
      <p:sp>
        <p:nvSpPr>
          <p:cNvPr id="4" name="AutoShape 2" descr="Image result for phospholip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hospholipids"/>
          <p:cNvSpPr>
            <a:spLocks noChangeAspect="1" noChangeArrowheads="1"/>
          </p:cNvSpPr>
          <p:nvPr/>
        </p:nvSpPr>
        <p:spPr bwMode="auto">
          <a:xfrm>
            <a:off x="460375" y="172995"/>
            <a:ext cx="304800" cy="2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phospholip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32" y="4487434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phospholip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18" y="3181603"/>
            <a:ext cx="5482281" cy="29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Lipids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43" y="2199177"/>
            <a:ext cx="7867907" cy="39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Nucleic Acids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Nucleotides: phosphate group, sugar, and a base</a:t>
            </a:r>
          </a:p>
        </p:txBody>
      </p:sp>
      <p:pic>
        <p:nvPicPr>
          <p:cNvPr id="8194" name="Picture 2" descr="Image result for 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537" y="4201983"/>
            <a:ext cx="2857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nucleo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4" y="2556860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Nitrogenous Bases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Adenine</a:t>
            </a:r>
          </a:p>
          <a:p>
            <a:r>
              <a:rPr lang="en-US" dirty="0" smtClean="0"/>
              <a:t>Guanine</a:t>
            </a:r>
          </a:p>
          <a:p>
            <a:r>
              <a:rPr lang="en-US" dirty="0" smtClean="0"/>
              <a:t>Cytosine</a:t>
            </a:r>
          </a:p>
          <a:p>
            <a:r>
              <a:rPr lang="en-US" dirty="0" smtClean="0"/>
              <a:t>Uracil (RNA)</a:t>
            </a:r>
          </a:p>
          <a:p>
            <a:r>
              <a:rPr lang="en-US" dirty="0" smtClean="0"/>
              <a:t>Thymine</a:t>
            </a:r>
          </a:p>
        </p:txBody>
      </p:sp>
      <p:pic>
        <p:nvPicPr>
          <p:cNvPr id="9218" name="Picture 2" descr="Image result for Nitrogenous b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48440"/>
            <a:ext cx="57150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Polymers of Nucleic Acids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64892" cy="4351338"/>
          </a:xfrm>
        </p:spPr>
        <p:txBody>
          <a:bodyPr/>
          <a:lstStyle/>
          <a:p>
            <a:r>
              <a:rPr lang="en-US" dirty="0" smtClean="0"/>
              <a:t>Two types of polymers</a:t>
            </a:r>
          </a:p>
          <a:p>
            <a:pPr lvl="1"/>
            <a:r>
              <a:rPr lang="en-US" dirty="0" smtClean="0"/>
              <a:t>Ribonucleic Acid(RNA)</a:t>
            </a:r>
          </a:p>
          <a:p>
            <a:pPr lvl="1"/>
            <a:r>
              <a:rPr lang="en-US" dirty="0" smtClean="0"/>
              <a:t>Deoxyribonucleic acid (DNA)</a:t>
            </a:r>
            <a:endParaRPr lang="en-US" dirty="0"/>
          </a:p>
          <a:p>
            <a:r>
              <a:rPr lang="en-US" dirty="0" smtClean="0"/>
              <a:t>Bonds that hold the nucleotides together on the same strand are called </a:t>
            </a:r>
            <a:r>
              <a:rPr lang="en-US" dirty="0" err="1" smtClean="0"/>
              <a:t>phosphodiester</a:t>
            </a:r>
            <a:r>
              <a:rPr lang="en-US" dirty="0" smtClean="0"/>
              <a:t> bonds</a:t>
            </a:r>
          </a:p>
        </p:txBody>
      </p: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Schematic representation of phosphodiester bond between two nucleotides (adapted from LEHNINGER 1985)Â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24" y="525398"/>
            <a:ext cx="57150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7" y="65903"/>
            <a:ext cx="6200775" cy="443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48" y="2294753"/>
            <a:ext cx="6305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Carbohydrates – Sugars and Starches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gluco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5" y="2613457"/>
            <a:ext cx="2916480" cy="3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2104" y="1986968"/>
            <a:ext cx="195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Glucose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Image result for fruct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12" y="2685534"/>
            <a:ext cx="3259944" cy="278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0405" y="1986968"/>
            <a:ext cx="193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Fructose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Image result for galact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65" y="2685534"/>
            <a:ext cx="285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84040" y="1986968"/>
            <a:ext cx="171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Galactose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Cellulose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1175"/>
          </a:xfrm>
        </p:spPr>
        <p:txBody>
          <a:bodyPr/>
          <a:lstStyle/>
          <a:p>
            <a:r>
              <a:rPr lang="en-US" dirty="0" smtClean="0"/>
              <a:t>Strong Molecules used in plant cells</a:t>
            </a:r>
          </a:p>
          <a:p>
            <a:r>
              <a:rPr lang="en-US" dirty="0" smtClean="0"/>
              <a:t>The green cleaner in between the white beads represents the bonds between monosaccharides in cellulose polymers</a:t>
            </a:r>
          </a:p>
          <a:p>
            <a:r>
              <a:rPr lang="en-US" dirty="0" smtClean="0"/>
              <a:t>These bonds are very strong and cause this polysaccharide to be indigestible for most animals, including humans. </a:t>
            </a:r>
            <a:endParaRPr lang="en-US" dirty="0"/>
          </a:p>
        </p:txBody>
      </p:sp>
      <p:pic>
        <p:nvPicPr>
          <p:cNvPr id="11266" name="Picture 2" descr="Image result for cell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07" y="4222621"/>
            <a:ext cx="80962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storage molecules used in plant cells</a:t>
            </a:r>
          </a:p>
          <a:p>
            <a:r>
              <a:rPr lang="en-US" dirty="0" smtClean="0"/>
              <a:t>White pipe cleaner in between the white beads represent the bonds between monosaccharides in starch polymers, these bonds are relatively weak and can be broken easily</a:t>
            </a:r>
          </a:p>
          <a:p>
            <a:r>
              <a:rPr lang="en-US" dirty="0" smtClean="0"/>
              <a:t>Animals can break down(or digest) starch molecule into small mono saccharides that animals cells can use for energy.</a:t>
            </a:r>
          </a:p>
          <a:p>
            <a:r>
              <a:rPr lang="en-US" dirty="0" smtClean="0"/>
              <a:t>Foods high in starch: Peas, potatoes, corn, beans, rice, grains</a:t>
            </a:r>
            <a:endParaRPr lang="en-US" dirty="0"/>
          </a:p>
        </p:txBody>
      </p:sp>
      <p:pic>
        <p:nvPicPr>
          <p:cNvPr id="12290" name="Picture 2" descr="Image result for st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10" y="4891110"/>
            <a:ext cx="5319585" cy="20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Glycogen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Sugar storage molecule used in animal cells</a:t>
            </a:r>
          </a:p>
          <a:p>
            <a:r>
              <a:rPr lang="en-US" dirty="0" smtClean="0"/>
              <a:t>2 Red pipe cleaner with white beads(which represent glucose).  Creating a branched structure</a:t>
            </a:r>
          </a:p>
          <a:p>
            <a:r>
              <a:rPr lang="en-US" dirty="0" smtClean="0"/>
              <a:t>Animal cells store glycogen in specialized cells. They store this long branched chain of glucose molecules so they can quickly break down when need extra energy.</a:t>
            </a:r>
          </a:p>
          <a:p>
            <a:r>
              <a:rPr lang="en-US" dirty="0" smtClean="0"/>
              <a:t>Places where animals store glycogen in their bodies: liver and muscle cells. </a:t>
            </a:r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7"/>
          <a:stretch/>
        </p:blipFill>
        <p:spPr bwMode="auto">
          <a:xfrm>
            <a:off x="9377234" y="0"/>
            <a:ext cx="2814766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Carbohydrate structures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839"/>
          <a:stretch/>
        </p:blipFill>
        <p:spPr>
          <a:xfrm>
            <a:off x="838200" y="1690688"/>
            <a:ext cx="10014115" cy="44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Proteins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Bead represent the different amino acids</a:t>
            </a:r>
          </a:p>
          <a:p>
            <a:r>
              <a:rPr lang="en-US" dirty="0" smtClean="0"/>
              <a:t>All amino acids have a similar structure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23" y="2924432"/>
            <a:ext cx="3633550" cy="346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Peptide bonds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67"/>
            <a:ext cx="10515600" cy="2293294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D</a:t>
            </a:r>
            <a:r>
              <a:rPr lang="en-US" b="1" dirty="0" smtClean="0">
                <a:solidFill>
                  <a:schemeClr val="accent5"/>
                </a:solidFill>
              </a:rPr>
              <a:t>ehydration synthesis: </a:t>
            </a:r>
            <a:r>
              <a:rPr lang="en-US" dirty="0" smtClean="0"/>
              <a:t>when two amino acids form to make a larger biological molecule. </a:t>
            </a:r>
          </a:p>
          <a:p>
            <a:r>
              <a:rPr lang="en-US" dirty="0" smtClean="0"/>
              <a:t>As two amino acids bond together a peptide bond is formed along with a molecule of water</a:t>
            </a:r>
          </a:p>
          <a:p>
            <a:endParaRPr lang="en-US" dirty="0"/>
          </a:p>
        </p:txBody>
      </p:sp>
      <p:pic>
        <p:nvPicPr>
          <p:cNvPr id="3074" name="Picture 2" descr="Image result for peptide 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86" y="3181140"/>
            <a:ext cx="4943303" cy="36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58" y="54477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Protein Structures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Image result for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62" y="-151002"/>
            <a:ext cx="57150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58" y="1551963"/>
            <a:ext cx="7214532" cy="509211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Primary Structure: </a:t>
            </a:r>
            <a:r>
              <a:rPr lang="en-US" dirty="0" smtClean="0"/>
              <a:t>the sequence of your amino acids in your polypeptide.  </a:t>
            </a:r>
            <a:endParaRPr lang="en-US" dirty="0"/>
          </a:p>
          <a:p>
            <a:r>
              <a:rPr lang="en-US" b="1" dirty="0" smtClean="0">
                <a:solidFill>
                  <a:schemeClr val="accent5"/>
                </a:solidFill>
              </a:rPr>
              <a:t>Secondary structure: </a:t>
            </a:r>
            <a:r>
              <a:rPr lang="en-US" dirty="0" smtClean="0"/>
              <a:t>bend your polypeptide to form a helix. 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Tertiary structure: </a:t>
            </a:r>
            <a:r>
              <a:rPr lang="en-US" dirty="0" smtClean="0"/>
              <a:t>Fold and scrunch up your helical peptide into a ball shape.  Creating a more complex structure.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Quaternary structure: </a:t>
            </a:r>
            <a:r>
              <a:rPr lang="en-US" dirty="0" smtClean="0"/>
              <a:t>multiple-polypeptide proteins</a:t>
            </a:r>
          </a:p>
          <a:p>
            <a:pPr lvl="1"/>
            <a:r>
              <a:rPr lang="en-US" dirty="0" smtClean="0"/>
              <a:t>Folding two or more polypeptides folded and wrapped together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6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445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Biomolecules</vt:lpstr>
      <vt:lpstr>Carbohydrates – Sugars and Starches</vt:lpstr>
      <vt:lpstr>Cellulose</vt:lpstr>
      <vt:lpstr>Starch</vt:lpstr>
      <vt:lpstr>Glycogen</vt:lpstr>
      <vt:lpstr>Carbohydrate structures</vt:lpstr>
      <vt:lpstr>Proteins</vt:lpstr>
      <vt:lpstr>Peptide bonds</vt:lpstr>
      <vt:lpstr>Protein Structures</vt:lpstr>
      <vt:lpstr>Proteins</vt:lpstr>
      <vt:lpstr>Lipids</vt:lpstr>
      <vt:lpstr>Lipids Structure</vt:lpstr>
      <vt:lpstr>Phospholipids</vt:lpstr>
      <vt:lpstr>Lipids</vt:lpstr>
      <vt:lpstr>Nucleic Acids</vt:lpstr>
      <vt:lpstr>Nitrogenous Bases</vt:lpstr>
      <vt:lpstr>Polymers of Nucleic Acids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Biomolecules</dc:title>
  <dc:creator>setup</dc:creator>
  <cp:lastModifiedBy>setup</cp:lastModifiedBy>
  <cp:revision>11</cp:revision>
  <dcterms:created xsi:type="dcterms:W3CDTF">2018-09-06T13:02:21Z</dcterms:created>
  <dcterms:modified xsi:type="dcterms:W3CDTF">2018-09-06T17:19:17Z</dcterms:modified>
</cp:coreProperties>
</file>