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55"/>
  </p:notesMasterIdLst>
  <p:handoutMasterIdLst>
    <p:handoutMasterId r:id="rId56"/>
  </p:handoutMasterIdLst>
  <p:sldIdLst>
    <p:sldId id="256" r:id="rId2"/>
    <p:sldId id="340" r:id="rId3"/>
    <p:sldId id="395" r:id="rId4"/>
    <p:sldId id="394" r:id="rId5"/>
    <p:sldId id="382" r:id="rId6"/>
    <p:sldId id="386" r:id="rId7"/>
    <p:sldId id="343" r:id="rId8"/>
    <p:sldId id="391" r:id="rId9"/>
    <p:sldId id="396" r:id="rId10"/>
    <p:sldId id="427" r:id="rId11"/>
    <p:sldId id="387" r:id="rId12"/>
    <p:sldId id="388" r:id="rId13"/>
    <p:sldId id="389" r:id="rId14"/>
    <p:sldId id="351" r:id="rId15"/>
    <p:sldId id="353" r:id="rId16"/>
    <p:sldId id="355" r:id="rId17"/>
    <p:sldId id="374" r:id="rId18"/>
    <p:sldId id="390" r:id="rId19"/>
    <p:sldId id="428" r:id="rId20"/>
    <p:sldId id="356" r:id="rId21"/>
    <p:sldId id="384" r:id="rId22"/>
    <p:sldId id="393" r:id="rId23"/>
    <p:sldId id="357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6" r:id="rId34"/>
    <p:sldId id="407" r:id="rId35"/>
    <p:sldId id="408" r:id="rId36"/>
    <p:sldId id="409" r:id="rId37"/>
    <p:sldId id="426" r:id="rId38"/>
    <p:sldId id="410" r:id="rId39"/>
    <p:sldId id="411" r:id="rId40"/>
    <p:sldId id="412" r:id="rId41"/>
    <p:sldId id="413" r:id="rId42"/>
    <p:sldId id="414" r:id="rId43"/>
    <p:sldId id="415" r:id="rId44"/>
    <p:sldId id="416" r:id="rId45"/>
    <p:sldId id="417" r:id="rId46"/>
    <p:sldId id="418" r:id="rId47"/>
    <p:sldId id="419" r:id="rId48"/>
    <p:sldId id="420" r:id="rId49"/>
    <p:sldId id="421" r:id="rId50"/>
    <p:sldId id="422" r:id="rId51"/>
    <p:sldId id="423" r:id="rId52"/>
    <p:sldId id="424" r:id="rId53"/>
    <p:sldId id="42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993300"/>
    <a:srgbClr val="990000"/>
    <a:srgbClr val="9ECBE7"/>
    <a:srgbClr val="D8C19C"/>
    <a:srgbClr val="AED7F0"/>
    <a:srgbClr val="95BDDE"/>
    <a:srgbClr val="A3CDE7"/>
    <a:srgbClr val="ACD5EE"/>
    <a:srgbClr val="B9A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539A4-0011-47BE-A9E9-69F46F8AC922}" type="datetimeFigureOut">
              <a:rPr lang="en-US" smtClean="0"/>
              <a:pPr/>
              <a:t>4/14/2018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2E6E1-C332-4255-ADC7-3C242831DD6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2045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ACE27-1D2A-49EB-B648-49AE33DA1DB8}" type="datetimeFigureOut">
              <a:rPr lang="en-CA" smtClean="0"/>
              <a:pPr/>
              <a:t>2018-04-14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6FE78-530D-4EF3-800C-F01B31854DA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071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4302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2854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9537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7797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95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2018-04-14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2018-04-14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2018-04-14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2018-04-14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2018-04-14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2018-04-14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2018-04-14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2018-04-14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2018-04-14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2018-04-14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2018-04-14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0A33B-475D-4BD0-A85E-2D20974919E5}" type="datetimeFigureOut">
              <a:rPr lang="en-CA" smtClean="0"/>
              <a:pPr/>
              <a:t>2018-04-14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eachwithfergy.com/tornado-formatio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teachwithfergy.com/tornadoes-hate-america/" TargetMode="Externa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eachwithfergy.com/cyclone-formatio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eachwithfergy.com/blizzard-form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eachwithfergy.com/thundersno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weather-vs-climate/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droughts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eachwithfergy.com/wildfires-10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earthquakes-101/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volcanoes-101/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eachwithfergy.com/avalanches-101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eachwithfergy.com/sinkhole-formation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how-tsunamis-work/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teachwithfergy.com/increasing-natural-disasters/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7.png"/><Relationship Id="rId9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eachwithfergy.com/floods-101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6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eachwithfergy.com/limnic-eruptions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eachwithfergy.com/solar-fla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eachwithfergy.com/epidemics-outbreaks-pandemic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severe-weather/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4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eachwithfergy.com/thunderstorm-caus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eachwithfergy.com/lightning-scienc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3"/>
            <a:ext cx="8229600" cy="967867"/>
          </a:xfrm>
        </p:spPr>
        <p:txBody>
          <a:bodyPr>
            <a:normAutofit/>
          </a:bodyPr>
          <a:lstStyle/>
          <a:p>
            <a:r>
              <a:rPr lang="en-CA" sz="5000" b="1" dirty="0">
                <a:solidFill>
                  <a:schemeClr val="bg1"/>
                </a:solidFill>
              </a:rPr>
              <a:t>Natural Disasters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64" y="888284"/>
            <a:ext cx="4990875" cy="59229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CA" sz="3600" dirty="0">
                <a:solidFill>
                  <a:schemeClr val="bg1"/>
                </a:solidFill>
              </a:rPr>
              <a:t>Weather vs Climate</a:t>
            </a:r>
          </a:p>
          <a:p>
            <a:pPr>
              <a:lnSpc>
                <a:spcPct val="150000"/>
              </a:lnSpc>
            </a:pPr>
            <a:r>
              <a:rPr lang="en-CA" sz="3600" dirty="0">
                <a:solidFill>
                  <a:schemeClr val="bg1"/>
                </a:solidFill>
              </a:rPr>
              <a:t>Natural Disasters</a:t>
            </a:r>
          </a:p>
          <a:p>
            <a:pPr>
              <a:lnSpc>
                <a:spcPct val="150000"/>
              </a:lnSpc>
            </a:pPr>
            <a:r>
              <a:rPr lang="en-CA" sz="3600" dirty="0">
                <a:solidFill>
                  <a:schemeClr val="bg1"/>
                </a:solidFill>
              </a:rPr>
              <a:t>Meteorological</a:t>
            </a:r>
          </a:p>
          <a:p>
            <a:pPr>
              <a:lnSpc>
                <a:spcPct val="150000"/>
              </a:lnSpc>
            </a:pPr>
            <a:r>
              <a:rPr lang="en-CA" sz="3600" dirty="0">
                <a:solidFill>
                  <a:schemeClr val="bg1"/>
                </a:solidFill>
              </a:rPr>
              <a:t>Climatological</a:t>
            </a:r>
          </a:p>
          <a:p>
            <a:pPr>
              <a:lnSpc>
                <a:spcPct val="150000"/>
              </a:lnSpc>
            </a:pPr>
            <a:r>
              <a:rPr lang="en-CA" sz="3600" dirty="0">
                <a:solidFill>
                  <a:schemeClr val="bg1"/>
                </a:solidFill>
              </a:rPr>
              <a:t>Geological/Geophysical</a:t>
            </a:r>
          </a:p>
          <a:p>
            <a:pPr>
              <a:lnSpc>
                <a:spcPct val="150000"/>
              </a:lnSpc>
            </a:pPr>
            <a:r>
              <a:rPr lang="en-CA" sz="3600" dirty="0">
                <a:solidFill>
                  <a:schemeClr val="bg1"/>
                </a:solidFill>
              </a:rPr>
              <a:t>Hydrological</a:t>
            </a:r>
          </a:p>
          <a:p>
            <a:pPr>
              <a:lnSpc>
                <a:spcPct val="150000"/>
              </a:lnSpc>
            </a:pPr>
            <a:r>
              <a:rPr lang="en-CA" sz="3600" dirty="0">
                <a:solidFill>
                  <a:schemeClr val="bg1"/>
                </a:solidFill>
              </a:rPr>
              <a:t>Extraterrestrial</a:t>
            </a:r>
          </a:p>
          <a:p>
            <a:pPr>
              <a:lnSpc>
                <a:spcPct val="150000"/>
              </a:lnSpc>
            </a:pPr>
            <a:r>
              <a:rPr lang="en-CA" sz="3600" dirty="0">
                <a:solidFill>
                  <a:schemeClr val="bg1"/>
                </a:solidFill>
              </a:rPr>
              <a:t>Biological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79A89C-544C-47A3-90F7-8F448982BA0B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Landscape, Storm, Rock, Mountain">
            <a:extLst>
              <a:ext uri="{FF2B5EF4-FFF2-40B4-BE49-F238E27FC236}">
                <a16:creationId xmlns:a16="http://schemas.microsoft.com/office/drawing/2014/main" id="{40F84D97-9FA0-4759-87F3-122C4DF8F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955" y="854769"/>
            <a:ext cx="2736304" cy="19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orest Fire Wildfire Blaze Smoke Trees Hea">
            <a:extLst>
              <a:ext uri="{FF2B5EF4-FFF2-40B4-BE49-F238E27FC236}">
                <a16:creationId xmlns:a16="http://schemas.microsoft.com/office/drawing/2014/main" id="{5CDC14F1-1ADA-4E9C-9492-66502E955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r="32745"/>
          <a:stretch/>
        </p:blipFill>
        <p:spPr bwMode="auto">
          <a:xfrm>
            <a:off x="6724533" y="853606"/>
            <a:ext cx="2279557" cy="19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Mount St Helens, Volcanic Eruption, Eruption, Outbreak">
            <a:extLst>
              <a:ext uri="{FF2B5EF4-FFF2-40B4-BE49-F238E27FC236}">
                <a16:creationId xmlns:a16="http://schemas.microsoft.com/office/drawing/2014/main" id="{52C0584C-527A-466F-A173-5021AD4646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7" t="2283" r="15701" b="4237"/>
          <a:stretch/>
        </p:blipFill>
        <p:spPr bwMode="auto">
          <a:xfrm>
            <a:off x="4716016" y="2922877"/>
            <a:ext cx="1877243" cy="1712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2" descr="St Peter-Ording Tsunami Seaquake Borderlin">
            <a:extLst>
              <a:ext uri="{FF2B5EF4-FFF2-40B4-BE49-F238E27FC236}">
                <a16:creationId xmlns:a16="http://schemas.microsoft.com/office/drawing/2014/main" id="{B898DACE-9CEA-4235-AE0F-3B2DA9CF2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08" y="2922877"/>
            <a:ext cx="2269982" cy="170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upload.wikimedia.org/wikipedia/commons/c/cb/Impact_event.jpg">
            <a:extLst>
              <a:ext uri="{FF2B5EF4-FFF2-40B4-BE49-F238E27FC236}">
                <a16:creationId xmlns:a16="http://schemas.microsoft.com/office/drawing/2014/main" id="{0D86F171-3852-4359-954D-C93FDD63C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059" y="4869158"/>
            <a:ext cx="2581200" cy="179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abbits MyxomatosisTrial WardangIsland 1938.jpg">
            <a:extLst>
              <a:ext uri="{FF2B5EF4-FFF2-40B4-BE49-F238E27FC236}">
                <a16:creationId xmlns:a16="http://schemas.microsoft.com/office/drawing/2014/main" id="{C8D8AB77-E482-4CE1-9926-43E939F0E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33" y="4771076"/>
            <a:ext cx="2269982" cy="189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2FB01B-3256-415A-9DD0-37D54BBB6DC0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 descr="Nature, Cumulonimbus, Storm Hunting">
            <a:extLst>
              <a:ext uri="{FF2B5EF4-FFF2-40B4-BE49-F238E27FC236}">
                <a16:creationId xmlns:a16="http://schemas.microsoft.com/office/drawing/2014/main" id="{848078C6-3559-4ED8-9F56-092A859AC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698"/>
            <a:ext cx="4857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ightning Bolt Lightning Power Storm Thund">
            <a:extLst>
              <a:ext uri="{FF2B5EF4-FFF2-40B4-BE49-F238E27FC236}">
                <a16:creationId xmlns:a16="http://schemas.microsoft.com/office/drawing/2014/main" id="{E9BBA2D1-48BD-469C-BD04-D20469D9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38198"/>
            <a:ext cx="48863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2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2"/>
            <a:ext cx="8229600" cy="888107"/>
          </a:xfrm>
        </p:spPr>
        <p:txBody>
          <a:bodyPr>
            <a:normAutofit/>
          </a:bodyPr>
          <a:lstStyle/>
          <a:p>
            <a:r>
              <a:rPr lang="en-US" sz="5000" b="1" dirty="0"/>
              <a:t>Thunderstorms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80" y="932731"/>
            <a:ext cx="8928992" cy="5959537"/>
          </a:xfrm>
        </p:spPr>
        <p:txBody>
          <a:bodyPr>
            <a:normAutofit/>
          </a:bodyPr>
          <a:lstStyle/>
          <a:p>
            <a:r>
              <a:rPr lang="en-US" sz="3600" dirty="0"/>
              <a:t>Thunder</a:t>
            </a:r>
          </a:p>
          <a:p>
            <a:pPr lvl="1"/>
            <a:r>
              <a:rPr lang="en-US" sz="3200" b="1" u="sng" dirty="0"/>
              <a:t>Caused by lightning</a:t>
            </a:r>
          </a:p>
          <a:p>
            <a:pPr lvl="1"/>
            <a:r>
              <a:rPr lang="en-US" sz="3200" b="1" u="sng" dirty="0"/>
              <a:t>Lightning heats up air</a:t>
            </a:r>
          </a:p>
          <a:p>
            <a:pPr lvl="2"/>
            <a:r>
              <a:rPr lang="en-US" sz="2800" dirty="0"/>
              <a:t>Up to 50,000</a:t>
            </a:r>
            <a:r>
              <a:rPr lang="en-US" sz="2800" baseline="30000" dirty="0"/>
              <a:t>o</a:t>
            </a:r>
            <a:r>
              <a:rPr lang="en-US" sz="2800" dirty="0"/>
              <a:t>F (27,760</a:t>
            </a:r>
            <a:r>
              <a:rPr lang="en-US" sz="2800" baseline="30000" dirty="0"/>
              <a:t>o</a:t>
            </a:r>
            <a:r>
              <a:rPr lang="en-US" sz="2800" dirty="0"/>
              <a:t>C) – 5x hotter than the Sun’s surface</a:t>
            </a:r>
          </a:p>
          <a:p>
            <a:pPr lvl="1"/>
            <a:r>
              <a:rPr lang="en-US" sz="3200" dirty="0"/>
              <a:t>Tube of air around lightning expands and contracts, causing vibration</a:t>
            </a:r>
          </a:p>
          <a:p>
            <a:pPr lvl="1"/>
            <a:r>
              <a:rPr lang="en-US" sz="3200" b="1" u="sng" dirty="0"/>
              <a:t>Vibration = loud thunderclap</a:t>
            </a:r>
          </a:p>
          <a:p>
            <a:pPr lvl="1"/>
            <a:r>
              <a:rPr lang="en-US" sz="3200" dirty="0"/>
              <a:t>Vibrations continue, getting progressively smaller = rumbling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2FB01B-3256-415A-9DD0-37D54BBB6DC0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94" name="Picture 2" descr="Flash, Thunderstorm, Super Cell, Weather">
            <a:extLst>
              <a:ext uri="{FF2B5EF4-FFF2-40B4-BE49-F238E27FC236}">
                <a16:creationId xmlns:a16="http://schemas.microsoft.com/office/drawing/2014/main" id="{A232759E-C5DD-44AA-860E-5438CE038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13" y="836712"/>
            <a:ext cx="3319687" cy="183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60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2"/>
            <a:ext cx="8229600" cy="888107"/>
          </a:xfrm>
        </p:spPr>
        <p:txBody>
          <a:bodyPr>
            <a:normAutofit/>
          </a:bodyPr>
          <a:lstStyle/>
          <a:p>
            <a:r>
              <a:rPr lang="en-US" sz="5000" b="1" dirty="0"/>
              <a:t>Thunderstorms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80" y="980728"/>
            <a:ext cx="8928992" cy="591154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Dangers</a:t>
            </a:r>
          </a:p>
          <a:p>
            <a:pPr lvl="1"/>
            <a:r>
              <a:rPr lang="en-US" sz="3200" dirty="0"/>
              <a:t>Aircraft - turbulence</a:t>
            </a:r>
          </a:p>
          <a:p>
            <a:pPr lvl="1"/>
            <a:r>
              <a:rPr lang="en-US" sz="3200" b="1" u="sng" dirty="0"/>
              <a:t>Heavy winds and rain</a:t>
            </a:r>
          </a:p>
          <a:p>
            <a:pPr lvl="1"/>
            <a:r>
              <a:rPr lang="en-US" sz="3200" b="1" u="sng" dirty="0"/>
              <a:t>Hail</a:t>
            </a:r>
          </a:p>
          <a:p>
            <a:pPr lvl="1"/>
            <a:r>
              <a:rPr lang="en-US" sz="3200" dirty="0"/>
              <a:t>Lightning strikes</a:t>
            </a:r>
          </a:p>
          <a:p>
            <a:pPr lvl="1"/>
            <a:r>
              <a:rPr lang="en-US" sz="3200" dirty="0"/>
              <a:t>Flooding</a:t>
            </a:r>
          </a:p>
          <a:p>
            <a:pPr lvl="1"/>
            <a:r>
              <a:rPr lang="en-US" sz="3200" b="1" u="sng" dirty="0"/>
              <a:t>Tornadoes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2FB01B-3256-415A-9DD0-37D54BBB6DC0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42" name="Picture 2" descr="Lightning Lightning Bolt Thunderstorm Weat">
            <a:extLst>
              <a:ext uri="{FF2B5EF4-FFF2-40B4-BE49-F238E27FC236}">
                <a16:creationId xmlns:a16="http://schemas.microsoft.com/office/drawing/2014/main" id="{4BB0486B-E876-4591-A3D1-D672E4D20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214" y="3552493"/>
            <a:ext cx="53149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87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2"/>
            <a:ext cx="8229600" cy="888107"/>
          </a:xfrm>
        </p:spPr>
        <p:txBody>
          <a:bodyPr>
            <a:normAutofit/>
          </a:bodyPr>
          <a:lstStyle/>
          <a:p>
            <a:r>
              <a:rPr lang="en-US" sz="5000" b="1" dirty="0"/>
              <a:t>Tornadoes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80" y="932731"/>
            <a:ext cx="8928992" cy="5959537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Spinning columns of air</a:t>
            </a:r>
          </a:p>
          <a:p>
            <a:r>
              <a:rPr lang="en-US" sz="3600" b="1" u="sng" dirty="0"/>
              <a:t>Most destructive natural disaster</a:t>
            </a:r>
          </a:p>
          <a:p>
            <a:r>
              <a:rPr lang="en-US" sz="3600" dirty="0"/>
              <a:t>Winds: 400 kilometers (250 miles) per hour or more</a:t>
            </a:r>
          </a:p>
          <a:p>
            <a:r>
              <a:rPr lang="en-US" sz="3600" dirty="0"/>
              <a:t>Formation</a:t>
            </a:r>
          </a:p>
          <a:p>
            <a:pPr lvl="1"/>
            <a:r>
              <a:rPr lang="en-US" sz="3200" dirty="0"/>
              <a:t>Ascending warm air is trapped under a layer of cold air</a:t>
            </a:r>
          </a:p>
          <a:p>
            <a:pPr lvl="1"/>
            <a:r>
              <a:rPr lang="en-US" sz="3200" dirty="0"/>
              <a:t>Can’t descend because air below it is too dense</a:t>
            </a:r>
          </a:p>
          <a:p>
            <a:pPr lvl="1"/>
            <a:r>
              <a:rPr lang="en-US" sz="3200" dirty="0"/>
              <a:t>Air molecules keep moving, forming a funnel cloud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2FB01B-3256-415A-9DD0-37D54BBB6DC0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B1776131-30C4-4194-8AB6-D326502D3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345" y="96575"/>
            <a:ext cx="1250165" cy="12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98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2806"/>
          </a:xfrm>
        </p:spPr>
        <p:txBody>
          <a:bodyPr>
            <a:normAutofit/>
          </a:bodyPr>
          <a:lstStyle/>
          <a:p>
            <a:r>
              <a:rPr lang="en-US" sz="5000" b="1" dirty="0"/>
              <a:t>Tornadoes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12" y="980728"/>
            <a:ext cx="4396775" cy="5786799"/>
          </a:xfrm>
        </p:spPr>
        <p:txBody>
          <a:bodyPr>
            <a:normAutofit/>
          </a:bodyPr>
          <a:lstStyle/>
          <a:p>
            <a:r>
              <a:rPr lang="en-US" sz="3600" dirty="0"/>
              <a:t>Warnings</a:t>
            </a:r>
          </a:p>
          <a:p>
            <a:pPr lvl="1"/>
            <a:r>
              <a:rPr lang="en-US" sz="3200" dirty="0"/>
              <a:t>Greenish or very dark sky</a:t>
            </a:r>
          </a:p>
          <a:p>
            <a:pPr lvl="1"/>
            <a:r>
              <a:rPr lang="en-US" sz="3200" b="1" u="sng" dirty="0"/>
              <a:t>Large hail</a:t>
            </a:r>
          </a:p>
          <a:p>
            <a:pPr lvl="1"/>
            <a:r>
              <a:rPr lang="en-US" sz="3200" dirty="0"/>
              <a:t>Funnel cloud</a:t>
            </a:r>
          </a:p>
          <a:p>
            <a:pPr lvl="1"/>
            <a:r>
              <a:rPr lang="en-US" sz="3200" b="1" u="sng" dirty="0"/>
              <a:t>Loud roar like a train</a:t>
            </a:r>
          </a:p>
          <a:p>
            <a:r>
              <a:rPr lang="en-US" sz="3600" dirty="0"/>
              <a:t>Dangers</a:t>
            </a:r>
          </a:p>
          <a:p>
            <a:pPr lvl="1"/>
            <a:r>
              <a:rPr lang="en-US" sz="3200" b="1" u="sng" dirty="0"/>
              <a:t>High winds</a:t>
            </a:r>
          </a:p>
          <a:p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266" name="Picture 2" descr="Tornado Weather Storm Disaster Danger Clou">
            <a:extLst>
              <a:ext uri="{FF2B5EF4-FFF2-40B4-BE49-F238E27FC236}">
                <a16:creationId xmlns:a16="http://schemas.microsoft.com/office/drawing/2014/main" id="{A46EC1C4-8F1F-4C42-8D97-5449765BA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76" y="3792994"/>
            <a:ext cx="4396776" cy="288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ornado Funnel Twister Funnel Cloud Damage">
            <a:extLst>
              <a:ext uri="{FF2B5EF4-FFF2-40B4-BE49-F238E27FC236}">
                <a16:creationId xmlns:a16="http://schemas.microsoft.com/office/drawing/2014/main" id="{DEEC3009-E091-4474-BE9A-E4E5CA988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58" y="873260"/>
            <a:ext cx="4396776" cy="291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DFF29092-900F-4886-AF78-87215251E3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416590"/>
            <a:ext cx="1250165" cy="12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87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Hurricanes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184576"/>
          </a:xfrm>
        </p:spPr>
        <p:txBody>
          <a:bodyPr>
            <a:normAutofit/>
          </a:bodyPr>
          <a:lstStyle/>
          <a:p>
            <a:r>
              <a:rPr lang="en-US" sz="3600" dirty="0"/>
              <a:t>Also called typhoons or cyclones</a:t>
            </a:r>
          </a:p>
          <a:p>
            <a:r>
              <a:rPr lang="en-US" sz="3600" b="1" u="sng" dirty="0"/>
              <a:t>Low pressure areas that form in tropical seas</a:t>
            </a:r>
          </a:p>
          <a:p>
            <a:r>
              <a:rPr lang="en-US" sz="3600" b="1" u="sng" dirty="0"/>
              <a:t>Collect winds</a:t>
            </a:r>
          </a:p>
          <a:p>
            <a:r>
              <a:rPr lang="en-US" sz="3600" dirty="0"/>
              <a:t>Winds rise in tube shape, warm air descends in center of tube (eye)</a:t>
            </a:r>
          </a:p>
          <a:p>
            <a:r>
              <a:rPr lang="en-US" sz="3600" dirty="0"/>
              <a:t>Move out of tropical seas and keep pulling in winds</a:t>
            </a:r>
          </a:p>
          <a:p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66548F5E-3F31-4656-BE23-2B2132DF4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345" y="96575"/>
            <a:ext cx="1250165" cy="12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62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/>
          </a:bodyPr>
          <a:lstStyle/>
          <a:p>
            <a:r>
              <a:rPr lang="en-US" sz="5000" b="1" dirty="0"/>
              <a:t>Hurricanes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1052736"/>
            <a:ext cx="8928992" cy="5688632"/>
          </a:xfrm>
        </p:spPr>
        <p:txBody>
          <a:bodyPr>
            <a:normAutofit/>
          </a:bodyPr>
          <a:lstStyle/>
          <a:p>
            <a:r>
              <a:rPr lang="en-US" sz="3900" b="1" u="sng" dirty="0"/>
              <a:t>Average diameter: 600 km (375 mi)</a:t>
            </a:r>
          </a:p>
          <a:p>
            <a:r>
              <a:rPr lang="en-US" sz="3900" dirty="0"/>
              <a:t>Wind speeds: 119 km (74 mi) per hour or more</a:t>
            </a:r>
          </a:p>
          <a:p>
            <a:r>
              <a:rPr lang="en-US" sz="3900" dirty="0"/>
              <a:t>Categories</a:t>
            </a:r>
          </a:p>
          <a:p>
            <a:pPr lvl="1"/>
            <a:r>
              <a:rPr lang="en-US" sz="3200" dirty="0"/>
              <a:t>1: 119-153 km/</a:t>
            </a:r>
            <a:r>
              <a:rPr lang="en-US" sz="3200" dirty="0" err="1"/>
              <a:t>hr</a:t>
            </a:r>
            <a:r>
              <a:rPr lang="en-US" sz="3200" dirty="0"/>
              <a:t> (74-95 mph)</a:t>
            </a:r>
          </a:p>
          <a:p>
            <a:pPr lvl="1"/>
            <a:r>
              <a:rPr lang="en-US" sz="3200" dirty="0"/>
              <a:t>2: 154-177 km/</a:t>
            </a:r>
            <a:r>
              <a:rPr lang="en-US" sz="3200" dirty="0" err="1"/>
              <a:t>hr</a:t>
            </a:r>
            <a:r>
              <a:rPr lang="en-US" sz="3200" dirty="0"/>
              <a:t> (96-110 mph)</a:t>
            </a:r>
          </a:p>
          <a:p>
            <a:pPr lvl="1"/>
            <a:r>
              <a:rPr lang="en-US" sz="3200" dirty="0"/>
              <a:t>3: 178-208 km/</a:t>
            </a:r>
            <a:r>
              <a:rPr lang="en-US" sz="3200" dirty="0" err="1"/>
              <a:t>hr</a:t>
            </a:r>
            <a:r>
              <a:rPr lang="en-US" sz="3200" dirty="0"/>
              <a:t> (111-129 mph)</a:t>
            </a:r>
          </a:p>
          <a:p>
            <a:pPr lvl="1"/>
            <a:r>
              <a:rPr lang="en-US" sz="3200" dirty="0"/>
              <a:t>4: 209-251 km/</a:t>
            </a:r>
            <a:r>
              <a:rPr lang="en-US" sz="3200" dirty="0" err="1"/>
              <a:t>hr</a:t>
            </a:r>
            <a:r>
              <a:rPr lang="en-US" sz="3200" dirty="0"/>
              <a:t> (130-156 mph)</a:t>
            </a:r>
          </a:p>
          <a:p>
            <a:pPr lvl="1"/>
            <a:r>
              <a:rPr lang="en-US" sz="3200" dirty="0"/>
              <a:t>5: ≥252 km/</a:t>
            </a:r>
            <a:r>
              <a:rPr lang="en-US" sz="3200" dirty="0" err="1"/>
              <a:t>hr</a:t>
            </a:r>
            <a:r>
              <a:rPr lang="en-US" sz="3200" dirty="0"/>
              <a:t> (≥157 mph)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338" name="Picture 2" descr="Hurricane Earth Satellite Tracking Satelli">
            <a:extLst>
              <a:ext uri="{FF2B5EF4-FFF2-40B4-BE49-F238E27FC236}">
                <a16:creationId xmlns:a16="http://schemas.microsoft.com/office/drawing/2014/main" id="{DD0D03C4-74D6-4C11-B738-1F4B520DD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2896"/>
            <a:ext cx="2559952" cy="25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34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46954"/>
          </a:xfrm>
        </p:spPr>
        <p:txBody>
          <a:bodyPr>
            <a:normAutofit/>
          </a:bodyPr>
          <a:lstStyle/>
          <a:p>
            <a:r>
              <a:rPr lang="en-US" sz="5000" b="1" dirty="0"/>
              <a:t>Hurricanes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926477"/>
            <a:ext cx="8897425" cy="5742883"/>
          </a:xfrm>
        </p:spPr>
        <p:txBody>
          <a:bodyPr>
            <a:normAutofit/>
          </a:bodyPr>
          <a:lstStyle/>
          <a:p>
            <a:r>
              <a:rPr lang="en-US" sz="3600" dirty="0"/>
              <a:t>Dangers</a:t>
            </a:r>
          </a:p>
          <a:p>
            <a:pPr lvl="1"/>
            <a:r>
              <a:rPr lang="en-US" sz="3200" b="1" u="sng" dirty="0"/>
              <a:t>High winds</a:t>
            </a:r>
          </a:p>
          <a:p>
            <a:pPr lvl="1"/>
            <a:r>
              <a:rPr lang="en-US" sz="3200" dirty="0"/>
              <a:t>Flooding</a:t>
            </a:r>
          </a:p>
          <a:p>
            <a:pPr lvl="1"/>
            <a:r>
              <a:rPr lang="en-US" sz="3200" b="1" u="sng" dirty="0"/>
              <a:t>Storm surge</a:t>
            </a:r>
          </a:p>
          <a:p>
            <a:pPr lvl="1"/>
            <a:r>
              <a:rPr lang="en-US" sz="3200" dirty="0"/>
              <a:t>Tornadoes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67063" y="0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316" name="Picture 4" descr="Cold Front Warm Front Hurricane Felix 2007">
            <a:extLst>
              <a:ext uri="{FF2B5EF4-FFF2-40B4-BE49-F238E27FC236}">
                <a16:creationId xmlns:a16="http://schemas.microsoft.com/office/drawing/2014/main" id="{C78B0600-55DF-40A7-B45A-22E178DE3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62670"/>
            <a:ext cx="4248473" cy="29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Key West Florida Hurricane Dennis Storm Su">
            <a:extLst>
              <a:ext uri="{FF2B5EF4-FFF2-40B4-BE49-F238E27FC236}">
                <a16:creationId xmlns:a16="http://schemas.microsoft.com/office/drawing/2014/main" id="{24610C88-CB8B-495C-B82E-491CC75CC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272" y="868401"/>
            <a:ext cx="4251960" cy="282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24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6288"/>
          </a:xfrm>
        </p:spPr>
        <p:txBody>
          <a:bodyPr>
            <a:normAutofit/>
          </a:bodyPr>
          <a:lstStyle/>
          <a:p>
            <a:r>
              <a:rPr lang="en-US" sz="5000" b="1" dirty="0"/>
              <a:t>Blizzards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53" y="3573016"/>
            <a:ext cx="8935557" cy="3168352"/>
          </a:xfrm>
        </p:spPr>
        <p:txBody>
          <a:bodyPr>
            <a:normAutofit/>
          </a:bodyPr>
          <a:lstStyle/>
          <a:p>
            <a:r>
              <a:rPr lang="en-US" sz="3600" dirty="0"/>
              <a:t>Snow formation</a:t>
            </a:r>
          </a:p>
          <a:p>
            <a:pPr lvl="1"/>
            <a:r>
              <a:rPr lang="en-US" sz="3200" b="1" u="sng" dirty="0"/>
              <a:t>Ice crystals in clouds combine</a:t>
            </a:r>
          </a:p>
          <a:p>
            <a:pPr lvl="1"/>
            <a:r>
              <a:rPr lang="en-US" sz="3200" b="1" u="sng" dirty="0"/>
              <a:t>Snow falls at &lt;2</a:t>
            </a:r>
            <a:r>
              <a:rPr lang="en-US" sz="3200" b="1" u="sng" baseline="30000" dirty="0"/>
              <a:t>o</a:t>
            </a:r>
            <a:r>
              <a:rPr lang="en-US" sz="3200" b="1" u="sng" dirty="0"/>
              <a:t>C (35.6</a:t>
            </a:r>
            <a:r>
              <a:rPr lang="en-US" sz="3200" b="1" u="sng" baseline="30000" dirty="0"/>
              <a:t>o</a:t>
            </a:r>
            <a:r>
              <a:rPr lang="en-US" sz="3200" b="1" u="sng" dirty="0"/>
              <a:t>F)</a:t>
            </a:r>
          </a:p>
          <a:p>
            <a:r>
              <a:rPr lang="en-US" sz="3600" dirty="0"/>
              <a:t>Blizzard: intense winter storm with winds ≥56 km/</a:t>
            </a:r>
            <a:r>
              <a:rPr lang="en-US" sz="3600" dirty="0" err="1"/>
              <a:t>hr</a:t>
            </a:r>
            <a:r>
              <a:rPr lang="en-US" sz="3600" dirty="0"/>
              <a:t> (35 mph)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DC577FBD-9303-4475-B8BD-793308C424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345" y="96575"/>
            <a:ext cx="1250165" cy="1250165"/>
          </a:xfrm>
          <a:prstGeom prst="rect">
            <a:avLst/>
          </a:prstGeom>
        </p:spPr>
      </p:pic>
      <p:pic>
        <p:nvPicPr>
          <p:cNvPr id="15364" name="Picture 4" descr="Snowfall, Snow, Snowflakes, Blizzard">
            <a:extLst>
              <a:ext uri="{FF2B5EF4-FFF2-40B4-BE49-F238E27FC236}">
                <a16:creationId xmlns:a16="http://schemas.microsoft.com/office/drawing/2014/main" id="{A89B1AC4-A391-4F1B-BB04-DD7EE2A8B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/>
        </p:blipFill>
        <p:spPr bwMode="auto">
          <a:xfrm>
            <a:off x="2415191" y="789165"/>
            <a:ext cx="4314825" cy="290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736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6288"/>
          </a:xfrm>
        </p:spPr>
        <p:txBody>
          <a:bodyPr>
            <a:normAutofit/>
          </a:bodyPr>
          <a:lstStyle/>
          <a:p>
            <a:r>
              <a:rPr lang="en-US" sz="5000" b="1" dirty="0"/>
              <a:t>Blizzards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53" y="764704"/>
            <a:ext cx="6140231" cy="5976664"/>
          </a:xfrm>
        </p:spPr>
        <p:txBody>
          <a:bodyPr>
            <a:normAutofit/>
          </a:bodyPr>
          <a:lstStyle/>
          <a:p>
            <a:r>
              <a:rPr lang="en-US" sz="3600" dirty="0"/>
              <a:t>Dangers</a:t>
            </a:r>
          </a:p>
          <a:p>
            <a:pPr lvl="1"/>
            <a:r>
              <a:rPr lang="en-US" sz="3200" dirty="0"/>
              <a:t>High winds (can reach hurricane speeds)</a:t>
            </a:r>
          </a:p>
          <a:p>
            <a:pPr lvl="1"/>
            <a:r>
              <a:rPr lang="en-US" sz="3200" dirty="0"/>
              <a:t>Snow accumulation</a:t>
            </a:r>
          </a:p>
          <a:p>
            <a:pPr lvl="1"/>
            <a:r>
              <a:rPr lang="en-US" sz="3200" b="1" u="sng" dirty="0"/>
              <a:t>Cold</a:t>
            </a:r>
          </a:p>
          <a:p>
            <a:pPr lvl="1"/>
            <a:r>
              <a:rPr lang="en-US" sz="3200" b="1" u="sng" dirty="0"/>
              <a:t>Flooding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C94D08D6-7BAD-4709-BEE7-5D9F744B56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72" y="139621"/>
            <a:ext cx="1250165" cy="1250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E42025-5F72-46BA-8D1A-E07811E1E0E4}"/>
              </a:ext>
            </a:extLst>
          </p:cNvPr>
          <p:cNvSpPr txBox="1"/>
          <p:nvPr/>
        </p:nvSpPr>
        <p:spPr>
          <a:xfrm>
            <a:off x="6442350" y="359291"/>
            <a:ext cx="1643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Thundersnow</a:t>
            </a:r>
          </a:p>
          <a:p>
            <a:r>
              <a:rPr lang="en-US" dirty="0"/>
              <a:t>Start @2:04</a:t>
            </a:r>
          </a:p>
          <a:p>
            <a:r>
              <a:rPr lang="en-US" dirty="0"/>
              <a:t>Stop @4:11</a:t>
            </a:r>
          </a:p>
        </p:txBody>
      </p:sp>
      <p:pic>
        <p:nvPicPr>
          <p:cNvPr id="15362" name="Picture 2" descr="House Snow Buried Winter December January">
            <a:extLst>
              <a:ext uri="{FF2B5EF4-FFF2-40B4-BE49-F238E27FC236}">
                <a16:creationId xmlns:a16="http://schemas.microsoft.com/office/drawing/2014/main" id="{E8DFBAF7-DF4A-47BE-9AD6-3A21DD32F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5" y="4482497"/>
            <a:ext cx="4019462" cy="225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upload.wikimedia.org/wikipedia/commons/thumb/0/0d/Blizzard2_-_NOAA.jpg/800px-Blizzard2_-_NOAA.jpg">
            <a:extLst>
              <a:ext uri="{FF2B5EF4-FFF2-40B4-BE49-F238E27FC236}">
                <a16:creationId xmlns:a16="http://schemas.microsoft.com/office/drawing/2014/main" id="{A948FD0E-4673-4F37-A825-D6D51C3B5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06" y="4426907"/>
            <a:ext cx="2929201" cy="228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ecember 2010 Nor'easter on December 27, 2010.jpg">
            <a:extLst>
              <a:ext uri="{FF2B5EF4-FFF2-40B4-BE49-F238E27FC236}">
                <a16:creationId xmlns:a16="http://schemas.microsoft.com/office/drawing/2014/main" id="{AD914C8C-B504-4F8E-9B40-2047A3E1E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74" y="1484783"/>
            <a:ext cx="3837467" cy="280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54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en-CA" sz="5000" b="1" dirty="0"/>
              <a:t>Weather vs 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75434"/>
            <a:ext cx="8856984" cy="5593926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Weather</a:t>
            </a:r>
            <a:endParaRPr lang="en-US" sz="3500" dirty="0"/>
          </a:p>
          <a:p>
            <a:pPr lvl="1"/>
            <a:r>
              <a:rPr lang="en-US" sz="3200" b="1" u="sng" dirty="0"/>
              <a:t>Local atmospheric conditions at a given time</a:t>
            </a:r>
          </a:p>
          <a:p>
            <a:pPr lvl="1"/>
            <a:r>
              <a:rPr lang="en-US" sz="3200" dirty="0"/>
              <a:t>Atmosphere: layer of gases and particles surrounding and protecting Earth</a:t>
            </a:r>
          </a:p>
          <a:p>
            <a:pPr lvl="1"/>
            <a:r>
              <a:rPr lang="en-US" sz="3200" dirty="0"/>
              <a:t>Normal: everyday conditions</a:t>
            </a:r>
          </a:p>
          <a:p>
            <a:pPr lvl="1"/>
            <a:r>
              <a:rPr lang="en-US" sz="3200" b="1" u="sng" dirty="0"/>
              <a:t>Severe: relatively rare, dangerous conditions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3ADCA5-5762-4581-A882-1BAF30B3A863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FBDC7458-FD86-4721-9438-7D978779F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345" y="96575"/>
            <a:ext cx="1250165" cy="1250165"/>
          </a:xfrm>
          <a:prstGeom prst="rect">
            <a:avLst/>
          </a:prstGeom>
        </p:spPr>
      </p:pic>
      <p:pic>
        <p:nvPicPr>
          <p:cNvPr id="1026" name="Picture 2" descr="Grass, Hayfield, Nature, Lawn, Summer">
            <a:extLst>
              <a:ext uri="{FF2B5EF4-FFF2-40B4-BE49-F238E27FC236}">
                <a16:creationId xmlns:a16="http://schemas.microsoft.com/office/drawing/2014/main" id="{E079537A-821B-442F-A4CD-61F9EDFEF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73"/>
          <a:stretch/>
        </p:blipFill>
        <p:spPr bwMode="auto">
          <a:xfrm>
            <a:off x="76920" y="4583163"/>
            <a:ext cx="2747826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nument Valley Lightning Storm Rain Weath">
            <a:extLst>
              <a:ext uri="{FF2B5EF4-FFF2-40B4-BE49-F238E27FC236}">
                <a16:creationId xmlns:a16="http://schemas.microsoft.com/office/drawing/2014/main" id="{EC54D02A-72AB-4AFC-941D-A1F99427A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1"/>
          <a:stretch/>
        </p:blipFill>
        <p:spPr bwMode="auto">
          <a:xfrm>
            <a:off x="6314450" y="4587805"/>
            <a:ext cx="2747826" cy="211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inter, Snow, Tree, Cold, Frost, Weather">
            <a:extLst>
              <a:ext uri="{FF2B5EF4-FFF2-40B4-BE49-F238E27FC236}">
                <a16:creationId xmlns:a16="http://schemas.microsoft.com/office/drawing/2014/main" id="{BB6BA9BE-C568-4579-96B6-B2EABABDA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08" y="4583134"/>
            <a:ext cx="3162183" cy="21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/>
          </a:bodyPr>
          <a:lstStyle/>
          <a:p>
            <a:r>
              <a:rPr lang="en-US" sz="5000" b="1" dirty="0"/>
              <a:t>Ice storms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5112568" cy="5688632"/>
          </a:xfrm>
        </p:spPr>
        <p:txBody>
          <a:bodyPr>
            <a:normAutofit/>
          </a:bodyPr>
          <a:lstStyle/>
          <a:p>
            <a:r>
              <a:rPr lang="en-US" sz="3600" dirty="0"/>
              <a:t>Ice formation</a:t>
            </a:r>
          </a:p>
          <a:p>
            <a:pPr lvl="1"/>
            <a:r>
              <a:rPr lang="en-US" sz="3200" b="1" u="sng" dirty="0"/>
              <a:t>Snow melts as it falls</a:t>
            </a:r>
          </a:p>
          <a:p>
            <a:pPr lvl="1"/>
            <a:r>
              <a:rPr lang="en-US" sz="3200" dirty="0"/>
              <a:t>Becomes freezing rain in colder air beneath clouds</a:t>
            </a:r>
          </a:p>
          <a:p>
            <a:pPr lvl="1"/>
            <a:r>
              <a:rPr lang="en-US" sz="3200" dirty="0"/>
              <a:t>Freezing rain falls through layer of subfreezing air </a:t>
            </a:r>
            <a:r>
              <a:rPr lang="en-US" sz="3200" dirty="0">
                <a:sym typeface="Wingdings" panose="05000000000000000000" pitchFamily="2" charset="2"/>
              </a:rPr>
              <a:t> ice</a:t>
            </a:r>
          </a:p>
          <a:p>
            <a:r>
              <a:rPr lang="en-US" sz="3600" dirty="0">
                <a:sym typeface="Wingdings" panose="05000000000000000000" pitchFamily="2" charset="2"/>
              </a:rPr>
              <a:t>Dangers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Ice accumulation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434" name="Picture 2" descr="Ice Storm, Winter, Storm, Cold, Icy">
            <a:extLst>
              <a:ext uri="{FF2B5EF4-FFF2-40B4-BE49-F238E27FC236}">
                <a16:creationId xmlns:a16="http://schemas.microsoft.com/office/drawing/2014/main" id="{E492B6B5-07B7-4DDB-9C33-E129A8A1F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96" y="1484784"/>
            <a:ext cx="3402936" cy="453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957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Hailstorms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16624"/>
          </a:xfrm>
        </p:spPr>
        <p:txBody>
          <a:bodyPr>
            <a:normAutofit/>
          </a:bodyPr>
          <a:lstStyle/>
          <a:p>
            <a:r>
              <a:rPr lang="en-US" sz="3600" dirty="0"/>
              <a:t>Hail formation</a:t>
            </a:r>
          </a:p>
          <a:p>
            <a:pPr lvl="1"/>
            <a:r>
              <a:rPr lang="en-US" sz="3200" b="1" u="sng" dirty="0"/>
              <a:t>Forms in thunderstorms</a:t>
            </a:r>
          </a:p>
          <a:p>
            <a:pPr lvl="1"/>
            <a:r>
              <a:rPr lang="en-US" sz="3200" dirty="0"/>
              <a:t>Updrafts carry water droplets into very cold parts of the atmosphere</a:t>
            </a:r>
          </a:p>
          <a:p>
            <a:pPr lvl="1"/>
            <a:r>
              <a:rPr lang="en-US" sz="3200" dirty="0"/>
              <a:t>Droplets freeze and combine with one another</a:t>
            </a:r>
          </a:p>
          <a:p>
            <a:pPr lvl="1"/>
            <a:r>
              <a:rPr lang="en-US" sz="3200" b="1" u="sng" dirty="0"/>
              <a:t>Size: ¼ in to &gt;4 in</a:t>
            </a:r>
          </a:p>
          <a:p>
            <a:r>
              <a:rPr lang="en-US" sz="3600" dirty="0"/>
              <a:t>Dangers</a:t>
            </a:r>
          </a:p>
          <a:p>
            <a:pPr lvl="1"/>
            <a:r>
              <a:rPr lang="en-US" sz="3200" dirty="0"/>
              <a:t>Property damage</a:t>
            </a:r>
          </a:p>
          <a:p>
            <a:pPr lvl="1"/>
            <a:r>
              <a:rPr lang="en-US" sz="3200" dirty="0"/>
              <a:t>In combination with winds: personal injury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460" name="Picture 4" descr="Hail Ice Weather Storm Cold Rain Damage Pr">
            <a:extLst>
              <a:ext uri="{FF2B5EF4-FFF2-40B4-BE49-F238E27FC236}">
                <a16:creationId xmlns:a16="http://schemas.microsoft.com/office/drawing/2014/main" id="{AADF0ABA-2BD0-4247-9F3A-63AE05879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5" t="16647" r="32029" b="21095"/>
          <a:stretch/>
        </p:blipFill>
        <p:spPr bwMode="auto">
          <a:xfrm>
            <a:off x="3995936" y="3861048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ail">
            <a:extLst>
              <a:ext uri="{FF2B5EF4-FFF2-40B4-BE49-F238E27FC236}">
                <a16:creationId xmlns:a16="http://schemas.microsoft.com/office/drawing/2014/main" id="{2971FD5D-3172-4E19-83CF-6FBAF50CC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00" y="221030"/>
            <a:ext cx="2759727" cy="183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608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78067"/>
          </a:xfrm>
        </p:spPr>
        <p:txBody>
          <a:bodyPr>
            <a:normAutofit/>
          </a:bodyPr>
          <a:lstStyle/>
          <a:p>
            <a:r>
              <a:rPr lang="en-US" sz="5000" b="1" dirty="0"/>
              <a:t>Climatological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22691"/>
            <a:ext cx="8928992" cy="5746669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Drought</a:t>
            </a:r>
          </a:p>
          <a:p>
            <a:r>
              <a:rPr lang="en-US" sz="3600" b="1" u="sng" dirty="0"/>
              <a:t>Extreme heat</a:t>
            </a:r>
          </a:p>
          <a:p>
            <a:r>
              <a:rPr lang="en-US" sz="3600" b="1" u="sng" dirty="0"/>
              <a:t>Wildfires</a:t>
            </a:r>
            <a:endParaRPr lang="en-US" sz="3200" b="1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482" name="Picture 2" descr="Drought Dehydrated Clay Floor Earth Cracke">
            <a:extLst>
              <a:ext uri="{FF2B5EF4-FFF2-40B4-BE49-F238E27FC236}">
                <a16:creationId xmlns:a16="http://schemas.microsoft.com/office/drawing/2014/main" id="{DC7FDAA0-F0BA-4C70-959B-48F093D91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275" y="899545"/>
            <a:ext cx="3644292" cy="243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top Sign, Death Valley, Extreme Heat, Warning">
            <a:extLst>
              <a:ext uri="{FF2B5EF4-FFF2-40B4-BE49-F238E27FC236}">
                <a16:creationId xmlns:a16="http://schemas.microsoft.com/office/drawing/2014/main" id="{9D3FBE81-52C0-4C77-B86E-B0D39C9D0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813" y="2852936"/>
            <a:ext cx="2367987" cy="315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4" name="Picture 4" descr="Forest Fire Wildfire Blaze Smoke Trees Hea">
            <a:extLst>
              <a:ext uri="{FF2B5EF4-FFF2-40B4-BE49-F238E27FC236}">
                <a16:creationId xmlns:a16="http://schemas.microsoft.com/office/drawing/2014/main" id="{CCF69E9E-64D8-41D7-A8E0-605C45EB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4" y="3476715"/>
            <a:ext cx="62484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019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Drought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5976664" cy="5688632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Long-term low rain/snowfall</a:t>
            </a:r>
          </a:p>
          <a:p>
            <a:r>
              <a:rPr lang="en-US" sz="3600" dirty="0"/>
              <a:t>Water body reductions</a:t>
            </a:r>
          </a:p>
          <a:p>
            <a:r>
              <a:rPr lang="en-US" sz="3600" dirty="0"/>
              <a:t>Low water availability</a:t>
            </a:r>
          </a:p>
          <a:p>
            <a:r>
              <a:rPr lang="en-US" sz="3600" dirty="0"/>
              <a:t>Dangers</a:t>
            </a:r>
          </a:p>
          <a:p>
            <a:pPr lvl="1"/>
            <a:r>
              <a:rPr lang="en-US" sz="3200" dirty="0"/>
              <a:t>Agricultural disasters</a:t>
            </a:r>
          </a:p>
          <a:p>
            <a:pPr lvl="1"/>
            <a:r>
              <a:rPr lang="en-US" sz="3200" dirty="0"/>
              <a:t>Danger to animals and plants</a:t>
            </a:r>
          </a:p>
          <a:p>
            <a:pPr lvl="1"/>
            <a:r>
              <a:rPr lang="en-US" sz="3200" dirty="0"/>
              <a:t>Danger to environment</a:t>
            </a:r>
          </a:p>
          <a:p>
            <a:pPr lvl="1"/>
            <a:r>
              <a:rPr lang="en-US" sz="3200" b="1" u="sng" dirty="0"/>
              <a:t>Water contamination</a:t>
            </a:r>
          </a:p>
          <a:p>
            <a:pPr lvl="1"/>
            <a:r>
              <a:rPr lang="en-US" sz="3200" b="1" u="sng" dirty="0"/>
              <a:t>Wildfires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506" name="Picture 2" descr="Cracked Ground Desert Dirt Drought Dirt Di">
            <a:extLst>
              <a:ext uri="{FF2B5EF4-FFF2-40B4-BE49-F238E27FC236}">
                <a16:creationId xmlns:a16="http://schemas.microsoft.com/office/drawing/2014/main" id="{CCEB7570-AA2A-4FC3-8A02-080155515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89" y="1700808"/>
            <a:ext cx="377300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9B7A6EAC-34A5-48D9-941F-F29FD175A4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72" y="139621"/>
            <a:ext cx="1250165" cy="12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36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Extreme Heat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87624"/>
            <a:ext cx="8064896" cy="5481736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Long-term high heat and/or humidity</a:t>
            </a:r>
          </a:p>
          <a:p>
            <a:r>
              <a:rPr lang="en-US" sz="3600" dirty="0"/>
              <a:t>High pressure dome heats up upper atmosphere and traps air near ground</a:t>
            </a:r>
          </a:p>
          <a:p>
            <a:r>
              <a:rPr lang="en-US" sz="3600" dirty="0"/>
              <a:t>Ground-level air heated up by Earth’s surface</a:t>
            </a:r>
          </a:p>
          <a:p>
            <a:r>
              <a:rPr lang="en-US" sz="3600" dirty="0"/>
              <a:t>Dangers</a:t>
            </a:r>
          </a:p>
          <a:p>
            <a:pPr lvl="1"/>
            <a:r>
              <a:rPr lang="en-US" sz="3200" b="1" u="sng" dirty="0"/>
              <a:t>Health problems/death</a:t>
            </a:r>
          </a:p>
          <a:p>
            <a:pPr lvl="1"/>
            <a:r>
              <a:rPr lang="en-US" sz="3200" dirty="0"/>
              <a:t>Environmental/agricultural damage</a:t>
            </a:r>
          </a:p>
          <a:p>
            <a:pPr lvl="1"/>
            <a:r>
              <a:rPr lang="en-US" sz="3200" b="1" u="sng" dirty="0"/>
              <a:t>Wildfires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530" name="Picture 2" descr="Thermometer Temperature Measure Metric Deg">
            <a:extLst>
              <a:ext uri="{FF2B5EF4-FFF2-40B4-BE49-F238E27FC236}">
                <a16:creationId xmlns:a16="http://schemas.microsoft.com/office/drawing/2014/main" id="{F171B4BD-86F8-4288-9FB9-A07BCB6BFC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1"/>
          <a:stretch/>
        </p:blipFill>
        <p:spPr bwMode="auto">
          <a:xfrm>
            <a:off x="7711644" y="1825984"/>
            <a:ext cx="1089075" cy="434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046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13377"/>
          </a:xfrm>
        </p:spPr>
        <p:txBody>
          <a:bodyPr>
            <a:noAutofit/>
          </a:bodyPr>
          <a:lstStyle/>
          <a:p>
            <a:r>
              <a:rPr lang="en-US" sz="5000" b="1" dirty="0"/>
              <a:t>Wildfires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2924944"/>
            <a:ext cx="8927533" cy="3744416"/>
          </a:xfrm>
        </p:spPr>
        <p:txBody>
          <a:bodyPr>
            <a:normAutofit/>
          </a:bodyPr>
          <a:lstStyle/>
          <a:p>
            <a:r>
              <a:rPr lang="en-US" sz="3600" dirty="0"/>
              <a:t>Uncontrolled fires in natural areas</a:t>
            </a:r>
          </a:p>
          <a:p>
            <a:r>
              <a:rPr lang="en-US" sz="3600" dirty="0"/>
              <a:t>Dangers</a:t>
            </a:r>
          </a:p>
          <a:p>
            <a:pPr lvl="1"/>
            <a:r>
              <a:rPr lang="en-US" sz="3200" dirty="0"/>
              <a:t>Injury and death: animals and plants</a:t>
            </a:r>
          </a:p>
          <a:p>
            <a:pPr lvl="1"/>
            <a:r>
              <a:rPr lang="en-US" sz="3200" dirty="0"/>
              <a:t>Damage and destruction: structures</a:t>
            </a:r>
          </a:p>
          <a:p>
            <a:pPr lvl="1"/>
            <a:r>
              <a:rPr lang="en-US" sz="3200" dirty="0"/>
              <a:t>Air pollution</a:t>
            </a:r>
          </a:p>
          <a:p>
            <a:pPr lvl="1"/>
            <a:r>
              <a:rPr lang="en-US" sz="3200" dirty="0"/>
              <a:t>Soil structure weakening </a:t>
            </a:r>
            <a:r>
              <a:rPr lang="en-US" sz="3200" dirty="0">
                <a:sym typeface="Wingdings" panose="05000000000000000000" pitchFamily="2" charset="2"/>
              </a:rPr>
              <a:t> floods/landslides</a:t>
            </a: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F24C9314-9E64-4D01-A803-C4C14ABFD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72" y="139621"/>
            <a:ext cx="1250165" cy="1250165"/>
          </a:xfrm>
          <a:prstGeom prst="rect">
            <a:avLst/>
          </a:prstGeom>
        </p:spPr>
      </p:pic>
      <p:pic>
        <p:nvPicPr>
          <p:cNvPr id="23554" name="Picture 2" descr="Forest Fire Blaze Smoke Trees Heat Burning">
            <a:extLst>
              <a:ext uri="{FF2B5EF4-FFF2-40B4-BE49-F238E27FC236}">
                <a16:creationId xmlns:a16="http://schemas.microsoft.com/office/drawing/2014/main" id="{08A13438-3EE6-427A-B92F-E8E6BE656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295" y="692696"/>
            <a:ext cx="4029409" cy="226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72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Geological/Geophysical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88632"/>
          </a:xfrm>
        </p:spPr>
        <p:txBody>
          <a:bodyPr>
            <a:normAutofit/>
          </a:bodyPr>
          <a:lstStyle/>
          <a:p>
            <a:r>
              <a:rPr lang="en-US" sz="3600" dirty="0"/>
              <a:t>Due to plate tectonics and underground processes</a:t>
            </a:r>
          </a:p>
          <a:p>
            <a:r>
              <a:rPr lang="en-US" sz="3600" b="1" u="sng" dirty="0">
                <a:sym typeface="Wingdings" panose="05000000000000000000" pitchFamily="2" charset="2"/>
              </a:rPr>
              <a:t>Earthquakes</a:t>
            </a:r>
          </a:p>
          <a:p>
            <a:r>
              <a:rPr lang="en-US" sz="3600" dirty="0">
                <a:sym typeface="Wingdings" panose="05000000000000000000" pitchFamily="2" charset="2"/>
              </a:rPr>
              <a:t>Volcanoes</a:t>
            </a:r>
          </a:p>
          <a:p>
            <a:r>
              <a:rPr lang="en-US" sz="3600" dirty="0">
                <a:sym typeface="Wingdings" panose="05000000000000000000" pitchFamily="2" charset="2"/>
              </a:rPr>
              <a:t>Landslides/avalanches</a:t>
            </a:r>
          </a:p>
          <a:p>
            <a:r>
              <a:rPr lang="en-US" sz="3600" b="1" u="sng" dirty="0">
                <a:sym typeface="Wingdings" panose="05000000000000000000" pitchFamily="2" charset="2"/>
              </a:rPr>
              <a:t>Sinkholes</a:t>
            </a:r>
            <a:endParaRPr lang="en-US" sz="3200" b="1" u="sng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602" name="Picture 2" descr="Earthquake Rubble Collapse Disaster House">
            <a:extLst>
              <a:ext uri="{FF2B5EF4-FFF2-40B4-BE49-F238E27FC236}">
                <a16:creationId xmlns:a16="http://schemas.microsoft.com/office/drawing/2014/main" id="{9B6BF5DA-680A-4CE1-B47C-30C57F754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65734"/>
            <a:ext cx="2655271" cy="176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Volcanic Eruption Eruption Volcano Volcani">
            <a:extLst>
              <a:ext uri="{FF2B5EF4-FFF2-40B4-BE49-F238E27FC236}">
                <a16:creationId xmlns:a16="http://schemas.microsoft.com/office/drawing/2014/main" id="{6E26C9F1-FC5F-4365-81E9-75613DF73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27" y="2547367"/>
            <a:ext cx="2889761" cy="233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Rock Slide, Eiger, Mountain, Alps">
            <a:extLst>
              <a:ext uri="{FF2B5EF4-FFF2-40B4-BE49-F238E27FC236}">
                <a16:creationId xmlns:a16="http://schemas.microsoft.com/office/drawing/2014/main" id="{AE0773B9-BE1E-4BCE-BBB5-9013A0C73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99" y="4114006"/>
            <a:ext cx="2841155" cy="213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ole Sinkhole Water Geology Natural Nature">
            <a:extLst>
              <a:ext uri="{FF2B5EF4-FFF2-40B4-BE49-F238E27FC236}">
                <a16:creationId xmlns:a16="http://schemas.microsoft.com/office/drawing/2014/main" id="{014BB05D-DC22-40B7-9057-F9F71CE15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95" y="4747353"/>
            <a:ext cx="2655271" cy="19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736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Earthquakes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996952"/>
            <a:ext cx="8856984" cy="3814232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Shaking ground</a:t>
            </a:r>
          </a:p>
          <a:p>
            <a:r>
              <a:rPr lang="en-US" sz="3600" dirty="0"/>
              <a:t>Unpredictable</a:t>
            </a:r>
          </a:p>
          <a:p>
            <a:r>
              <a:rPr lang="en-US" sz="3600" dirty="0">
                <a:sym typeface="Wingdings" panose="05000000000000000000" pitchFamily="2" charset="2"/>
              </a:rPr>
              <a:t>Tectonic plates slide past each other and get stuck</a:t>
            </a:r>
          </a:p>
          <a:p>
            <a:r>
              <a:rPr lang="en-US" sz="3600" dirty="0">
                <a:sym typeface="Wingdings" panose="05000000000000000000" pitchFamily="2" charset="2"/>
              </a:rPr>
              <a:t>Energy built up is released when they slip apart</a:t>
            </a: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578" name="Picture 2" descr="Earthquake, Seismograph, Seismic, Wave">
            <a:extLst>
              <a:ext uri="{FF2B5EF4-FFF2-40B4-BE49-F238E27FC236}">
                <a16:creationId xmlns:a16="http://schemas.microsoft.com/office/drawing/2014/main" id="{5DA3BC6B-2AE8-493D-AC86-B5996657C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5" b="13283"/>
          <a:stretch/>
        </p:blipFill>
        <p:spPr bwMode="auto">
          <a:xfrm>
            <a:off x="2378025" y="1025391"/>
            <a:ext cx="4387949" cy="21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61C86B1F-CFDB-47C6-85C7-A44B71F33F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72" y="139621"/>
            <a:ext cx="1250165" cy="12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87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Earthquakes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88632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ym typeface="Wingdings" panose="05000000000000000000" pitchFamily="2" charset="2"/>
              </a:rPr>
              <a:t>Fault: cracks in crust between rock masses</a:t>
            </a:r>
          </a:p>
          <a:p>
            <a:r>
              <a:rPr lang="en-US" sz="3600" dirty="0">
                <a:sym typeface="Wingdings" panose="05000000000000000000" pitchFamily="2" charset="2"/>
              </a:rPr>
              <a:t>Energy released as a seismic wave</a:t>
            </a:r>
          </a:p>
          <a:p>
            <a:r>
              <a:rPr lang="en-US" sz="3600" dirty="0">
                <a:sym typeface="Wingdings" panose="05000000000000000000" pitchFamily="2" charset="2"/>
              </a:rPr>
              <a:t>Focus: point of energy release within Earth’s crust</a:t>
            </a:r>
          </a:p>
          <a:p>
            <a:r>
              <a:rPr lang="en-US" sz="3600" b="1" u="sng" dirty="0">
                <a:sym typeface="Wingdings" panose="05000000000000000000" pitchFamily="2" charset="2"/>
              </a:rPr>
              <a:t>Epicenter: point on surface above focus</a:t>
            </a:r>
          </a:p>
          <a:p>
            <a:r>
              <a:rPr lang="en-US" sz="3600" dirty="0">
                <a:sym typeface="Wingdings" panose="05000000000000000000" pitchFamily="2" charset="2"/>
              </a:rPr>
              <a:t>Dangers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Property damage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Personal injury/death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Tsunamis</a:t>
            </a: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84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Volcanoes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869160"/>
            <a:ext cx="8856984" cy="180020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ym typeface="Wingdings" panose="05000000000000000000" pitchFamily="2" charset="2"/>
              </a:rPr>
              <a:t>Vents in Earth’s crust</a:t>
            </a:r>
          </a:p>
          <a:p>
            <a:r>
              <a:rPr lang="en-US" sz="3600" dirty="0">
                <a:sym typeface="Wingdings" panose="05000000000000000000" pitchFamily="2" charset="2"/>
              </a:rPr>
              <a:t>Molten magma escapes at vents as lava</a:t>
            </a: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6" descr="Igneous rock letters, language neutral, no text, no letters.jpg">
            <a:extLst>
              <a:ext uri="{FF2B5EF4-FFF2-40B4-BE49-F238E27FC236}">
                <a16:creationId xmlns:a16="http://schemas.microsoft.com/office/drawing/2014/main" id="{2F8BA143-4D65-432B-8763-21A5DEAB0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29" y="980728"/>
            <a:ext cx="4216533" cy="336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73C8F931-212F-4553-8A33-8BA0EABC58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72" y="139621"/>
            <a:ext cx="1250165" cy="12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5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en-CA" sz="5000" b="1" dirty="0"/>
              <a:t>Weather vs 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75434"/>
            <a:ext cx="8856984" cy="5593926"/>
          </a:xfrm>
        </p:spPr>
        <p:txBody>
          <a:bodyPr>
            <a:normAutofit/>
          </a:bodyPr>
          <a:lstStyle/>
          <a:p>
            <a:r>
              <a:rPr lang="en-US" sz="3600" dirty="0"/>
              <a:t>Climate</a:t>
            </a:r>
          </a:p>
          <a:p>
            <a:pPr lvl="1"/>
            <a:r>
              <a:rPr lang="en-US" sz="3200" b="1" u="sng" dirty="0"/>
              <a:t>Long-term weather</a:t>
            </a:r>
          </a:p>
          <a:p>
            <a:pPr lvl="1"/>
            <a:r>
              <a:rPr lang="en-US" sz="3200" dirty="0"/>
              <a:t>Averages and extremes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3ADCA5-5762-4581-A882-1BAF30B3A863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2" name="Picture 4" descr="Earth Map Summer July Continents Climate Z">
            <a:extLst>
              <a:ext uri="{FF2B5EF4-FFF2-40B4-BE49-F238E27FC236}">
                <a16:creationId xmlns:a16="http://schemas.microsoft.com/office/drawing/2014/main" id="{DDB96A8A-6265-42C3-9387-8D6034C9D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3150182"/>
            <a:ext cx="7272808" cy="363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4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Volcanoes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88632"/>
          </a:xfrm>
        </p:spPr>
        <p:txBody>
          <a:bodyPr>
            <a:norm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Occur at subduction zones, divergent plate boundaries, and within plates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Subduction zones: lower plate melts and rises, mixing with gases and exploding through surface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Divergent boundaries: rift volcanoes</a:t>
            </a:r>
          </a:p>
          <a:p>
            <a:pPr lvl="2"/>
            <a:r>
              <a:rPr lang="en-US" sz="2800" dirty="0">
                <a:sym typeface="Wingdings" panose="05000000000000000000" pitchFamily="2" charset="2"/>
              </a:rPr>
              <a:t>Magma ascends into space left behind when plates move apart</a:t>
            </a:r>
          </a:p>
          <a:p>
            <a:pPr lvl="2"/>
            <a:r>
              <a:rPr lang="en-US" sz="2800" dirty="0">
                <a:sym typeface="Wingdings" panose="05000000000000000000" pitchFamily="2" charset="2"/>
              </a:rPr>
              <a:t>Less explosive </a:t>
            </a: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75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Volcanoes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88632"/>
          </a:xfrm>
        </p:spPr>
        <p:txBody>
          <a:bodyPr>
            <a:norm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Occur at subduction zones, divergent plate boundaries, and within plates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Within plates: hotspot volcanoes</a:t>
            </a:r>
          </a:p>
          <a:p>
            <a:pPr lvl="2"/>
            <a:r>
              <a:rPr lang="en-US" sz="2800" dirty="0">
                <a:sym typeface="Wingdings" panose="05000000000000000000" pitchFamily="2" charset="2"/>
              </a:rPr>
              <a:t>Column of magma ascends from deep within mantle</a:t>
            </a:r>
          </a:p>
          <a:p>
            <a:pPr lvl="2"/>
            <a:r>
              <a:rPr lang="en-US" sz="2800" dirty="0">
                <a:sym typeface="Wingdings" panose="05000000000000000000" pitchFamily="2" charset="2"/>
              </a:rPr>
              <a:t>Magma pushes up through crust</a:t>
            </a:r>
          </a:p>
          <a:p>
            <a:pPr lvl="2"/>
            <a:r>
              <a:rPr lang="en-US" sz="2800" dirty="0">
                <a:sym typeface="Wingdings" panose="05000000000000000000" pitchFamily="2" charset="2"/>
              </a:rPr>
              <a:t>Plate continues to move, resulting in chain of volcanoes (e.g. Hawaii)</a:t>
            </a: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628" name="Picture 4" descr="Hawaii Islands Island Chain Archipelago So">
            <a:extLst>
              <a:ext uri="{FF2B5EF4-FFF2-40B4-BE49-F238E27FC236}">
                <a16:creationId xmlns:a16="http://schemas.microsoft.com/office/drawing/2014/main" id="{A45791C5-4380-4973-AFE6-0A4786000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1" b="18871"/>
          <a:stretch/>
        </p:blipFill>
        <p:spPr bwMode="auto">
          <a:xfrm>
            <a:off x="4859585" y="4724048"/>
            <a:ext cx="416242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543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Volcanoes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88632"/>
          </a:xfrm>
        </p:spPr>
        <p:txBody>
          <a:bodyPr>
            <a:norm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Dangers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Explosive eruptions</a:t>
            </a:r>
          </a:p>
          <a:p>
            <a:pPr lvl="2"/>
            <a:r>
              <a:rPr lang="en-US" sz="2800" b="1" u="sng" dirty="0">
                <a:sym typeface="Wingdings" panose="05000000000000000000" pitchFamily="2" charset="2"/>
              </a:rPr>
              <a:t>Burning lava</a:t>
            </a:r>
          </a:p>
          <a:p>
            <a:pPr lvl="2"/>
            <a:r>
              <a:rPr lang="en-US" sz="2800" b="1" u="sng" dirty="0">
                <a:sym typeface="Wingdings" panose="05000000000000000000" pitchFamily="2" charset="2"/>
              </a:rPr>
              <a:t>Hot cinders</a:t>
            </a:r>
          </a:p>
          <a:p>
            <a:pPr lvl="2"/>
            <a:r>
              <a:rPr lang="en-US" sz="2800" dirty="0">
                <a:sym typeface="Wingdings" panose="05000000000000000000" pitchFamily="2" charset="2"/>
              </a:rPr>
              <a:t>Ash</a:t>
            </a:r>
          </a:p>
          <a:p>
            <a:pPr lvl="2"/>
            <a:r>
              <a:rPr lang="en-US" sz="2800" b="1" u="sng" dirty="0">
                <a:sym typeface="Wingdings" panose="05000000000000000000" pitchFamily="2" charset="2"/>
              </a:rPr>
              <a:t>Other flying debris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Lava flows</a:t>
            </a: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674" name="Picture 2" descr="New Zealand, White Island, Island">
            <a:extLst>
              <a:ext uri="{FF2B5EF4-FFF2-40B4-BE49-F238E27FC236}">
                <a16:creationId xmlns:a16="http://schemas.microsoft.com/office/drawing/2014/main" id="{4CEB215D-C37D-46BE-BB9D-0B7C7D8DB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63588"/>
            <a:ext cx="4454272" cy="291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Volcano Lava Flowing Eruption Landscape Ac">
            <a:extLst>
              <a:ext uri="{FF2B5EF4-FFF2-40B4-BE49-F238E27FC236}">
                <a16:creationId xmlns:a16="http://schemas.microsoft.com/office/drawing/2014/main" id="{71BB77DE-E0BC-4D4E-A1CF-8425B9135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76" y="3787921"/>
            <a:ext cx="4454272" cy="296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101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Volcanoes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926926"/>
            <a:ext cx="8900367" cy="5742434"/>
          </a:xfrm>
        </p:spPr>
        <p:txBody>
          <a:bodyPr>
            <a:norm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Dangers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Pyroclastic flows</a:t>
            </a:r>
          </a:p>
          <a:p>
            <a:pPr lvl="2"/>
            <a:r>
              <a:rPr lang="en-US" sz="2800" dirty="0">
                <a:sym typeface="Wingdings" panose="05000000000000000000" pitchFamily="2" charset="2"/>
              </a:rPr>
              <a:t>Masses of ash, gas, and other materials</a:t>
            </a:r>
          </a:p>
          <a:p>
            <a:pPr lvl="2"/>
            <a:r>
              <a:rPr lang="en-US" sz="2800" dirty="0">
                <a:sym typeface="Wingdings" panose="05000000000000000000" pitchFamily="2" charset="2"/>
              </a:rPr>
              <a:t>Hot: 100-700</a:t>
            </a:r>
            <a:r>
              <a:rPr lang="en-US" sz="2800" baseline="30000" dirty="0">
                <a:sym typeface="Wingdings" panose="05000000000000000000" pitchFamily="2" charset="2"/>
              </a:rPr>
              <a:t>o</a:t>
            </a:r>
            <a:r>
              <a:rPr lang="en-US" sz="2800" dirty="0">
                <a:sym typeface="Wingdings" panose="05000000000000000000" pitchFamily="2" charset="2"/>
              </a:rPr>
              <a:t>C (212-1300</a:t>
            </a:r>
            <a:r>
              <a:rPr lang="en-US" sz="2800" baseline="30000" dirty="0">
                <a:sym typeface="Wingdings" panose="05000000000000000000" pitchFamily="2" charset="2"/>
              </a:rPr>
              <a:t>o</a:t>
            </a:r>
            <a:r>
              <a:rPr lang="en-US" sz="2800" dirty="0">
                <a:sym typeface="Wingdings" panose="05000000000000000000" pitchFamily="2" charset="2"/>
              </a:rPr>
              <a:t>F)</a:t>
            </a:r>
          </a:p>
          <a:p>
            <a:pPr lvl="2"/>
            <a:r>
              <a:rPr lang="en-US" sz="2800" dirty="0">
                <a:sym typeface="Wingdings" panose="05000000000000000000" pitchFamily="2" charset="2"/>
              </a:rPr>
              <a:t>Fast: 160 km (100 mi) per hour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Gas clouds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Ash accumulation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Tsunamis</a:t>
            </a: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698" name="Picture 2" descr="https://upload.wikimedia.org/wikipedia/commons/7/73/Pyroclastic_flows_at_Mayon_Volcano.jpg">
            <a:extLst>
              <a:ext uri="{FF2B5EF4-FFF2-40B4-BE49-F238E27FC236}">
                <a16:creationId xmlns:a16="http://schemas.microsoft.com/office/drawing/2014/main" id="{3A4016AC-548D-424B-A10F-152C5E0AE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68" y="3645023"/>
            <a:ext cx="4881602" cy="305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86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Landslides/Avalanches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82621"/>
            <a:ext cx="8892258" cy="5386739"/>
          </a:xfrm>
        </p:spPr>
        <p:txBody>
          <a:bodyPr>
            <a:norm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Earth, rock, ice, snow, and/or other debris moving down a hill or mountain</a:t>
            </a:r>
          </a:p>
          <a:p>
            <a:r>
              <a:rPr lang="en-US" sz="3600" dirty="0">
                <a:sym typeface="Wingdings" panose="05000000000000000000" pitchFamily="2" charset="2"/>
              </a:rPr>
              <a:t>Triggered by ground movement (e.g. earthquake, volcano), heavy rainfall, erosion, or human intervention</a:t>
            </a:r>
          </a:p>
          <a:p>
            <a:r>
              <a:rPr lang="en-US" sz="3600" b="1" u="sng" dirty="0">
                <a:sym typeface="Wingdings" panose="05000000000000000000" pitchFamily="2" charset="2"/>
              </a:rPr>
              <a:t>Landslides: earth, rock, mud</a:t>
            </a:r>
          </a:p>
          <a:p>
            <a:r>
              <a:rPr lang="en-US" sz="3600" b="1" u="sng" dirty="0">
                <a:sym typeface="Wingdings" panose="05000000000000000000" pitchFamily="2" charset="2"/>
              </a:rPr>
              <a:t>Avalanche: ice, snow</a:t>
            </a: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C569E633-6622-42D3-839E-317DD3BE1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72" y="139621"/>
            <a:ext cx="1250165" cy="1250165"/>
          </a:xfrm>
          <a:prstGeom prst="rect">
            <a:avLst/>
          </a:prstGeom>
        </p:spPr>
      </p:pic>
      <p:pic>
        <p:nvPicPr>
          <p:cNvPr id="30722" name="Picture 2" descr="Falling Rocks Rockfall Rock Slide Landslid">
            <a:extLst>
              <a:ext uri="{FF2B5EF4-FFF2-40B4-BE49-F238E27FC236}">
                <a16:creationId xmlns:a16="http://schemas.microsoft.com/office/drawing/2014/main" id="{B80070FB-18C8-4192-934A-6E904D82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37997" cy="123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Avalanche Mount Everest Snow Landscape Ice">
            <a:extLst>
              <a:ext uri="{FF2B5EF4-FFF2-40B4-BE49-F238E27FC236}">
                <a16:creationId xmlns:a16="http://schemas.microsoft.com/office/drawing/2014/main" id="{67536341-BD0D-46FC-8491-F018F6314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140" y="4437112"/>
            <a:ext cx="3068622" cy="230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17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Landslides/Avalanches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88632"/>
          </a:xfrm>
        </p:spPr>
        <p:txBody>
          <a:bodyPr>
            <a:norm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Dangers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Destruction of natural environments/human communities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Can bury animals (including humans)</a:t>
            </a: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1746" name="Picture 2" descr="Rock Crash Avalanche Tear Off Tabs Rock Av">
            <a:extLst>
              <a:ext uri="{FF2B5EF4-FFF2-40B4-BE49-F238E27FC236}">
                <a16:creationId xmlns:a16="http://schemas.microsoft.com/office/drawing/2014/main" id="{BACA1E43-50E2-4789-9815-78651793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9" y="3427904"/>
            <a:ext cx="4857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Avalanche, Glacier, Seracs, Ice, Icefall">
            <a:extLst>
              <a:ext uri="{FF2B5EF4-FFF2-40B4-BE49-F238E27FC236}">
                <a16:creationId xmlns:a16="http://schemas.microsoft.com/office/drawing/2014/main" id="{33F0ED28-AC80-4307-9D51-F0B419E3A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601" y="3427904"/>
            <a:ext cx="57531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394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Sinkholes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87624"/>
            <a:ext cx="8856984" cy="5481736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ym typeface="Wingdings" panose="05000000000000000000" pitchFamily="2" charset="2"/>
              </a:rPr>
              <a:t>Sunken ground</a:t>
            </a:r>
          </a:p>
          <a:p>
            <a:r>
              <a:rPr lang="en-US" sz="3600" dirty="0">
                <a:sym typeface="Wingdings" panose="05000000000000000000" pitchFamily="2" charset="2"/>
              </a:rPr>
              <a:t>Depth: &lt;0.3 m (1 ft) to &gt;30 m (100 ft)</a:t>
            </a:r>
          </a:p>
          <a:p>
            <a:r>
              <a:rPr lang="en-US" sz="3600" dirty="0">
                <a:sym typeface="Wingdings" panose="05000000000000000000" pitchFamily="2" charset="2"/>
              </a:rPr>
              <a:t>Crust beneath the surface gets hollowed out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Usually due to groundwater erosion</a:t>
            </a:r>
          </a:p>
          <a:p>
            <a:r>
              <a:rPr lang="en-US" sz="3600" dirty="0">
                <a:sym typeface="Wingdings" panose="05000000000000000000" pitchFamily="2" charset="2"/>
              </a:rPr>
              <a:t>Dangers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Property damage (i.e. can swallow entire buildings)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Personal injury/death</a:t>
            </a: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77C4F4CC-BA9B-4F5D-9676-7658E0827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72" y="139621"/>
            <a:ext cx="1250165" cy="12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48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76" y="256490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End of Day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83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Hydrological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88632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ym typeface="Wingdings" panose="05000000000000000000" pitchFamily="2" charset="2"/>
              </a:rPr>
              <a:t>Tsunamis</a:t>
            </a:r>
          </a:p>
          <a:p>
            <a:r>
              <a:rPr lang="en-US" sz="3600" b="1" u="sng" dirty="0">
                <a:sym typeface="Wingdings" panose="05000000000000000000" pitchFamily="2" charset="2"/>
              </a:rPr>
              <a:t>Floods</a:t>
            </a:r>
          </a:p>
          <a:p>
            <a:r>
              <a:rPr lang="en-US" sz="3600" b="1" u="sng" dirty="0" err="1">
                <a:sym typeface="Wingdings" panose="05000000000000000000" pitchFamily="2" charset="2"/>
              </a:rPr>
              <a:t>Limnic</a:t>
            </a:r>
            <a:r>
              <a:rPr lang="en-US" sz="3600" b="1" u="sng" dirty="0">
                <a:sym typeface="Wingdings" panose="05000000000000000000" pitchFamily="2" charset="2"/>
              </a:rPr>
              <a:t> eruptions</a:t>
            </a:r>
            <a:endParaRPr lang="en-US" sz="3200" b="1" u="sng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4820" name="Picture 4" descr="https://upload.wikimedia.org/wikipedia/commons/thumb/c/c2/Cow_killed_by_Lake_Nyos_gasses.jpg/220px-Cow_killed_by_Lake_Nyos_gasses.jpg">
            <a:extLst>
              <a:ext uri="{FF2B5EF4-FFF2-40B4-BE49-F238E27FC236}">
                <a16:creationId xmlns:a16="http://schemas.microsoft.com/office/drawing/2014/main" id="{57E739A1-52DE-41E1-826E-EE7955405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81139"/>
            <a:ext cx="2095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High Water, Flow, River, Flooding">
            <a:extLst>
              <a:ext uri="{FF2B5EF4-FFF2-40B4-BE49-F238E27FC236}">
                <a16:creationId xmlns:a16="http://schemas.microsoft.com/office/drawing/2014/main" id="{EA9F22E4-104E-4DAF-8E16-BF0ADD0A6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10" y="3467402"/>
            <a:ext cx="4796969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St Peter-Ording Tsunami Seaquake Borderlin">
            <a:extLst>
              <a:ext uri="{FF2B5EF4-FFF2-40B4-BE49-F238E27FC236}">
                <a16:creationId xmlns:a16="http://schemas.microsoft.com/office/drawing/2014/main" id="{691BFEC0-0BE2-4B5F-9190-2182E9D61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87" y="980728"/>
            <a:ext cx="3410185" cy="255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497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Tsunamis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88632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ym typeface="Wingdings" panose="05000000000000000000" pitchFamily="2" charset="2"/>
              </a:rPr>
              <a:t>Massive, rapidly moving waves</a:t>
            </a:r>
          </a:p>
          <a:p>
            <a:r>
              <a:rPr lang="en-US" sz="3600" dirty="0">
                <a:sym typeface="Wingdings" panose="05000000000000000000" pitchFamily="2" charset="2"/>
              </a:rPr>
              <a:t>Caused by water displacement at sea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Earthquake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Volcano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Landslide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Meteorite strike</a:t>
            </a:r>
          </a:p>
          <a:p>
            <a:r>
              <a:rPr lang="en-US" sz="3600" dirty="0">
                <a:sym typeface="Wingdings" panose="05000000000000000000" pitchFamily="2" charset="2"/>
              </a:rPr>
              <a:t>Size: &gt;30 m (100 ft) high</a:t>
            </a:r>
          </a:p>
          <a:p>
            <a:r>
              <a:rPr lang="en-US" sz="3600" dirty="0">
                <a:sym typeface="Wingdings" panose="05000000000000000000" pitchFamily="2" charset="2"/>
              </a:rPr>
              <a:t>Speed: up to 900 km/</a:t>
            </a:r>
            <a:r>
              <a:rPr lang="en-US" sz="3600" dirty="0" err="1">
                <a:sym typeface="Wingdings" panose="05000000000000000000" pitchFamily="2" charset="2"/>
              </a:rPr>
              <a:t>hr</a:t>
            </a:r>
            <a:r>
              <a:rPr lang="en-US" sz="3600" dirty="0">
                <a:sym typeface="Wingdings" panose="05000000000000000000" pitchFamily="2" charset="2"/>
              </a:rPr>
              <a:t> in open ocean</a:t>
            </a: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770" name="Picture 2" descr="Water Tsunami Warning Hazard Wave Sea Tsun">
            <a:extLst>
              <a:ext uri="{FF2B5EF4-FFF2-40B4-BE49-F238E27FC236}">
                <a16:creationId xmlns:a16="http://schemas.microsoft.com/office/drawing/2014/main" id="{682972B4-7654-4910-99B2-D609D7A07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18728"/>
            <a:ext cx="1008112" cy="8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84374FB7-7330-40B7-A397-CC3EB636B5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72" y="139621"/>
            <a:ext cx="1250165" cy="1250165"/>
          </a:xfrm>
          <a:prstGeom prst="rect">
            <a:avLst/>
          </a:prstGeom>
        </p:spPr>
      </p:pic>
      <p:pic>
        <p:nvPicPr>
          <p:cNvPr id="32772" name="Picture 4" descr="https://upload.wikimedia.org/wikipedia/commons/thumb/2/2d/2004-tsunami.jpg/310px-2004-tsunami.jpg">
            <a:extLst>
              <a:ext uri="{FF2B5EF4-FFF2-40B4-BE49-F238E27FC236}">
                <a16:creationId xmlns:a16="http://schemas.microsoft.com/office/drawing/2014/main" id="{2276CC0E-DE91-42AD-987A-8AFA5021A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56341"/>
            <a:ext cx="3554735" cy="25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93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CA" sz="5000" b="1" dirty="0"/>
              <a:t>Natural Disasters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732919"/>
            <a:ext cx="8784976" cy="3008239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Events caused by natural processes </a:t>
            </a:r>
          </a:p>
          <a:p>
            <a:pPr lvl="0"/>
            <a:r>
              <a:rPr lang="en-US" sz="3600" dirty="0"/>
              <a:t>Severe property or environmental damage</a:t>
            </a:r>
          </a:p>
          <a:p>
            <a:pPr lvl="0"/>
            <a:r>
              <a:rPr lang="en-US" sz="3600" b="1" u="sng" dirty="0"/>
              <a:t>Loss of life</a:t>
            </a:r>
          </a:p>
          <a:p>
            <a:pPr lvl="0"/>
            <a:endParaRPr lang="en-CA" sz="2800" dirty="0"/>
          </a:p>
          <a:p>
            <a:pPr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3B1E5B-F683-4E24-A289-1DA9DB7A610E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134D8004-022B-4D61-B583-B6E221D010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93" y="5517126"/>
            <a:ext cx="1250165" cy="125016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A0126D8-BF1B-4E7B-93B8-3CE5D01397AE}"/>
              </a:ext>
            </a:extLst>
          </p:cNvPr>
          <p:cNvGrpSpPr/>
          <p:nvPr/>
        </p:nvGrpSpPr>
        <p:grpSpPr>
          <a:xfrm>
            <a:off x="122115" y="1203453"/>
            <a:ext cx="8879323" cy="2077721"/>
            <a:chOff x="115417" y="876144"/>
            <a:chExt cx="8879323" cy="2077721"/>
          </a:xfrm>
        </p:grpSpPr>
        <p:pic>
          <p:nvPicPr>
            <p:cNvPr id="14" name="Picture 13" descr="Flash, Thunderstorm, Super Cell, Weather">
              <a:extLst>
                <a:ext uri="{FF2B5EF4-FFF2-40B4-BE49-F238E27FC236}">
                  <a16:creationId xmlns:a16="http://schemas.microsoft.com/office/drawing/2014/main" id="{CEFC9901-EF9B-4B4C-8AD1-B95FE8969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4336"/>
            <a:stretch/>
          </p:blipFill>
          <p:spPr bwMode="auto">
            <a:xfrm>
              <a:off x="5580112" y="876144"/>
              <a:ext cx="2046475" cy="207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Blizzard, Snow Flurry, Snowflakes, Snowfall">
              <a:extLst>
                <a:ext uri="{FF2B5EF4-FFF2-40B4-BE49-F238E27FC236}">
                  <a16:creationId xmlns:a16="http://schemas.microsoft.com/office/drawing/2014/main" id="{A855BD57-EBF9-4A87-A1E2-EBB0AFEFC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4" r="23021"/>
            <a:stretch/>
          </p:blipFill>
          <p:spPr bwMode="auto">
            <a:xfrm>
              <a:off x="2483769" y="876145"/>
              <a:ext cx="1817335" cy="207568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Forest Fire, Brand, Fire, Conflagration">
              <a:extLst>
                <a:ext uri="{FF2B5EF4-FFF2-40B4-BE49-F238E27FC236}">
                  <a16:creationId xmlns:a16="http://schemas.microsoft.com/office/drawing/2014/main" id="{00016CED-B767-4986-9602-7C6E0CA03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3" r="32366"/>
            <a:stretch/>
          </p:blipFill>
          <p:spPr bwMode="auto">
            <a:xfrm>
              <a:off x="1043609" y="876145"/>
              <a:ext cx="1659031" cy="207568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Storm, Hurrican, Ocean, Shore, Weather, Disaster">
              <a:extLst>
                <a:ext uri="{FF2B5EF4-FFF2-40B4-BE49-F238E27FC236}">
                  <a16:creationId xmlns:a16="http://schemas.microsoft.com/office/drawing/2014/main" id="{DD6D42E4-ED81-4A15-8BA7-19E5C3800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753"/>
            <a:stretch/>
          </p:blipFill>
          <p:spPr bwMode="auto">
            <a:xfrm>
              <a:off x="115417" y="876145"/>
              <a:ext cx="1101799" cy="207568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Mount St Helens, Volcanic Eruption, Eruption, Outbreak">
              <a:extLst>
                <a:ext uri="{FF2B5EF4-FFF2-40B4-BE49-F238E27FC236}">
                  <a16:creationId xmlns:a16="http://schemas.microsoft.com/office/drawing/2014/main" id="{BAF36491-917C-4893-A551-006238060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00" r="21324"/>
            <a:stretch/>
          </p:blipFill>
          <p:spPr bwMode="auto">
            <a:xfrm>
              <a:off x="4211960" y="876145"/>
              <a:ext cx="1809750" cy="20777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Solar Flare, Sunlight, Eruption, Ring Of Fire, Fire">
              <a:extLst>
                <a:ext uri="{FF2B5EF4-FFF2-40B4-BE49-F238E27FC236}">
                  <a16:creationId xmlns:a16="http://schemas.microsoft.com/office/drawing/2014/main" id="{269DBFDB-E4C0-40F6-965F-34F14560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100"/>
            <a:stretch/>
          </p:blipFill>
          <p:spPr bwMode="auto">
            <a:xfrm>
              <a:off x="7626588" y="878175"/>
              <a:ext cx="1368152" cy="207568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9433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Tsunamis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980728"/>
            <a:ext cx="8846765" cy="5688632"/>
          </a:xfrm>
        </p:spPr>
        <p:txBody>
          <a:bodyPr>
            <a:norm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Dangers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Force of water: property damage, injury, death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Drowning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Wash away soil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Displace animal communities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Flooding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Soil and water contamination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Fires</a:t>
            </a: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842" name="Picture 2" descr="Tsunami Riptide Natural Disaster Hovercraf">
            <a:extLst>
              <a:ext uri="{FF2B5EF4-FFF2-40B4-BE49-F238E27FC236}">
                <a16:creationId xmlns:a16="http://schemas.microsoft.com/office/drawing/2014/main" id="{8A6981AF-EE45-4808-91DE-E4C6075DB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963" y="4695313"/>
            <a:ext cx="3004312" cy="199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Flood Tsunami Ayutthaya Satellite Photo Ae">
            <a:extLst>
              <a:ext uri="{FF2B5EF4-FFF2-40B4-BE49-F238E27FC236}">
                <a16:creationId xmlns:a16="http://schemas.microsoft.com/office/drawing/2014/main" id="{54F12611-1B31-4DF0-BCA1-8394B11F8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963" y="2582699"/>
            <a:ext cx="3008376" cy="205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179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Floods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88632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ym typeface="Wingdings" panose="05000000000000000000" pitchFamily="2" charset="2"/>
              </a:rPr>
              <a:t>Water inundation on normally-dry land</a:t>
            </a:r>
          </a:p>
          <a:p>
            <a:r>
              <a:rPr lang="en-US" sz="3200" b="1" u="sng" dirty="0">
                <a:sym typeface="Wingdings" panose="05000000000000000000" pitchFamily="2" charset="2"/>
              </a:rPr>
              <a:t>Second-most destructive natural disaster</a:t>
            </a:r>
          </a:p>
          <a:p>
            <a:r>
              <a:rPr lang="en-US" dirty="0">
                <a:sym typeface="Wingdings" panose="05000000000000000000" pitchFamily="2" charset="2"/>
              </a:rPr>
              <a:t>Few inches to tens of feet in depth</a:t>
            </a:r>
          </a:p>
          <a:p>
            <a:r>
              <a:rPr lang="en-US" dirty="0">
                <a:sym typeface="Wingdings" panose="05000000000000000000" pitchFamily="2" charset="2"/>
              </a:rPr>
              <a:t>Four types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Overbank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Flash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Coastal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Ice jam</a:t>
            </a: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5806E1DB-4C16-44DB-A6F4-7CBFEEBE6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31" y="5490107"/>
            <a:ext cx="1250165" cy="1250165"/>
          </a:xfrm>
          <a:prstGeom prst="rect">
            <a:avLst/>
          </a:prstGeom>
        </p:spPr>
      </p:pic>
      <p:pic>
        <p:nvPicPr>
          <p:cNvPr id="36866" name="Picture 2" descr="Rain Heavy Flood Extreme Weather Bad Water">
            <a:extLst>
              <a:ext uri="{FF2B5EF4-FFF2-40B4-BE49-F238E27FC236}">
                <a16:creationId xmlns:a16="http://schemas.microsoft.com/office/drawing/2014/main" id="{A2102698-92AF-4765-81EA-FCF75C129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04" y="2727387"/>
            <a:ext cx="3286514" cy="219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Flood City Neighborhood Houses Disaster Wa">
            <a:extLst>
              <a:ext uri="{FF2B5EF4-FFF2-40B4-BE49-F238E27FC236}">
                <a16:creationId xmlns:a16="http://schemas.microsoft.com/office/drawing/2014/main" id="{066D2106-3964-45FC-8464-5B07E074F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580" y="3970734"/>
            <a:ext cx="352839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1067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Floods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88632"/>
          </a:xfrm>
        </p:spPr>
        <p:txBody>
          <a:bodyPr>
            <a:norm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Overbank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Usually due to excess rain or snowmelt causing a body of water to overflow its banks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Covers floodplain (surrounding land)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Typically slow and long-lasting</a:t>
            </a:r>
          </a:p>
          <a:p>
            <a:r>
              <a:rPr lang="en-US" sz="3600" dirty="0">
                <a:sym typeface="Wingdings" panose="05000000000000000000" pitchFamily="2" charset="2"/>
              </a:rPr>
              <a:t>Flash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Occur in a matter of hours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Average speed: ~3 m/s (9 ft/s)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Can move heavy debris (~100 pounds)</a:t>
            </a: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32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Floods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Coastal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Effects of tsunamis and hurricane storm surges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Can be fast and cover large swaths of land</a:t>
            </a:r>
          </a:p>
          <a:p>
            <a:r>
              <a:rPr lang="en-US" sz="3600" dirty="0">
                <a:sym typeface="Wingdings" panose="05000000000000000000" pitchFamily="2" charset="2"/>
              </a:rPr>
              <a:t>Ice jam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Chunks of ice dam a water body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Water piles up behind ice and overflow banks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Jam breakage leads to flash floods downstream</a:t>
            </a: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7892" name="Picture 4" descr="https://upload.wikimedia.org/wikipedia/commons/thumb/0/09/Kry2.jpg/1024px-Kry2.jpg">
            <a:extLst>
              <a:ext uri="{FF2B5EF4-FFF2-40B4-BE49-F238E27FC236}">
                <a16:creationId xmlns:a16="http://schemas.microsoft.com/office/drawing/2014/main" id="{45DE7359-D7BB-4107-BE01-29E760E48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75" b="16891"/>
          <a:stretch/>
        </p:blipFill>
        <p:spPr bwMode="auto">
          <a:xfrm>
            <a:off x="1817903" y="5085184"/>
            <a:ext cx="5436186" cy="162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628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Floods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88632"/>
          </a:xfrm>
        </p:spPr>
        <p:txBody>
          <a:bodyPr>
            <a:norm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Dangers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Destruction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Wash away soil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Water and soil contamination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Litter and debris left behind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Mold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Water-borne diseases</a:t>
            </a: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8914" name="Picture 2" descr="Flood Boys Rowing Water Blue People Nature">
            <a:extLst>
              <a:ext uri="{FF2B5EF4-FFF2-40B4-BE49-F238E27FC236}">
                <a16:creationId xmlns:a16="http://schemas.microsoft.com/office/drawing/2014/main" id="{A35AEE5B-DA10-4622-929A-CE0636F6F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36" y="332656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Flooded Disaster Flooding Flood Catastroph">
            <a:extLst>
              <a:ext uri="{FF2B5EF4-FFF2-40B4-BE49-F238E27FC236}">
                <a16:creationId xmlns:a16="http://schemas.microsoft.com/office/drawing/2014/main" id="{046B0ACE-28DC-4358-B73E-FAED28514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608" y="2420888"/>
            <a:ext cx="3026664" cy="226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New Orleans Louisiana After Hurricane Katr">
            <a:extLst>
              <a:ext uri="{FF2B5EF4-FFF2-40B4-BE49-F238E27FC236}">
                <a16:creationId xmlns:a16="http://schemas.microsoft.com/office/drawing/2014/main" id="{3A0E1F25-8EF6-4CB7-8722-B80526522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32" y="4740589"/>
            <a:ext cx="3026664" cy="201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2038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 err="1"/>
              <a:t>Limnic</a:t>
            </a:r>
            <a:r>
              <a:rPr lang="en-US" sz="5000" b="1" dirty="0"/>
              <a:t> eruptions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88632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ym typeface="Wingdings" panose="05000000000000000000" pitchFamily="2" charset="2"/>
              </a:rPr>
              <a:t>Rare (only 2 recorded)</a:t>
            </a:r>
          </a:p>
          <a:p>
            <a:r>
              <a:rPr lang="en-US" sz="3600" dirty="0">
                <a:sym typeface="Wingdings" panose="05000000000000000000" pitchFamily="2" charset="2"/>
              </a:rPr>
              <a:t>Deadly</a:t>
            </a:r>
          </a:p>
          <a:p>
            <a:r>
              <a:rPr lang="en-US" sz="3600" dirty="0">
                <a:sym typeface="Wingdings" panose="05000000000000000000" pitchFamily="2" charset="2"/>
              </a:rPr>
              <a:t>Explosions of lakes formed in dormant volcanic craters in areas with relatively consistent temperatures</a:t>
            </a:r>
          </a:p>
          <a:p>
            <a:r>
              <a:rPr lang="en-US" sz="3600" b="1" u="sng" dirty="0">
                <a:sym typeface="Wingdings" panose="05000000000000000000" pitchFamily="2" charset="2"/>
              </a:rPr>
              <a:t>Gases leak from magma into lake floor</a:t>
            </a:r>
          </a:p>
          <a:p>
            <a:r>
              <a:rPr lang="en-US" sz="3600" b="1" u="sng" dirty="0">
                <a:sym typeface="Wingdings" panose="05000000000000000000" pitchFamily="2" charset="2"/>
              </a:rPr>
              <a:t>Lake water traps gases</a:t>
            </a:r>
          </a:p>
          <a:p>
            <a:r>
              <a:rPr lang="en-US" sz="3600" dirty="0">
                <a:sym typeface="Wingdings" panose="05000000000000000000" pitchFamily="2" charset="2"/>
              </a:rPr>
              <a:t>Temperature changes would allow mixing and gas release at surface</a:t>
            </a:r>
          </a:p>
          <a:p>
            <a:endParaRPr lang="en-US" sz="36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20EB3791-C6F4-49CB-BEE5-733CAFB61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05" y="116632"/>
            <a:ext cx="1250165" cy="12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468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 err="1"/>
              <a:t>Limnic</a:t>
            </a:r>
            <a:r>
              <a:rPr lang="en-US" sz="5000" b="1" dirty="0"/>
              <a:t> eruptions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5328592" cy="5688632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ym typeface="Wingdings" panose="05000000000000000000" pitchFamily="2" charset="2"/>
              </a:rPr>
              <a:t>Gases build up</a:t>
            </a:r>
          </a:p>
          <a:p>
            <a:r>
              <a:rPr lang="en-US" sz="3600" dirty="0">
                <a:sym typeface="Wingdings" panose="05000000000000000000" pitchFamily="2" charset="2"/>
              </a:rPr>
              <a:t>Lake disturbance (e.g. landslide) causes gases to explode upwards</a:t>
            </a:r>
          </a:p>
          <a:p>
            <a:r>
              <a:rPr lang="en-US" sz="3600" dirty="0">
                <a:sym typeface="Wingdings" panose="05000000000000000000" pitchFamily="2" charset="2"/>
              </a:rPr>
              <a:t>Dangers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Cloud of poisonous gas  widespread animal death</a:t>
            </a: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endParaRPr lang="en-US" sz="36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https://upload.wikimedia.org/wikipedia/commons/thumb/c/c2/Cow_killed_by_Lake_Nyos_gasses.jpg/220px-Cow_killed_by_Lake_Nyos_gasses.jpg">
            <a:extLst>
              <a:ext uri="{FF2B5EF4-FFF2-40B4-BE49-F238E27FC236}">
                <a16:creationId xmlns:a16="http://schemas.microsoft.com/office/drawing/2014/main" id="{7D6BE2FC-A163-47DE-BE8B-F0C1D1487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86" y="1052736"/>
            <a:ext cx="344594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9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Extraterrestrial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328592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ym typeface="Wingdings" panose="05000000000000000000" pitchFamily="2" charset="2"/>
              </a:rPr>
              <a:t>Meteorite/asteroid impacts</a:t>
            </a:r>
          </a:p>
          <a:p>
            <a:r>
              <a:rPr lang="en-US" sz="3600" b="1" u="sng" dirty="0">
                <a:sym typeface="Wingdings" panose="05000000000000000000" pitchFamily="2" charset="2"/>
              </a:rPr>
              <a:t>Solar storms</a:t>
            </a:r>
            <a:endParaRPr lang="en-US" sz="3200" b="1" u="sng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endParaRPr lang="en-US" sz="36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9938" name="Picture 2" descr="Meteor, Impact, Globe, Planet, Trace">
            <a:extLst>
              <a:ext uri="{FF2B5EF4-FFF2-40B4-BE49-F238E27FC236}">
                <a16:creationId xmlns:a16="http://schemas.microsoft.com/office/drawing/2014/main" id="{419CEEF1-3482-46B9-8935-32E95B091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88" y="2024346"/>
            <a:ext cx="4572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https://upload.wikimedia.org/wikipedia/commons/thumb/4/44/Coronal_Mass_Ejection.gif/800px-Coronal_Mass_Ejection.gif">
            <a:extLst>
              <a:ext uri="{FF2B5EF4-FFF2-40B4-BE49-F238E27FC236}">
                <a16:creationId xmlns:a16="http://schemas.microsoft.com/office/drawing/2014/main" id="{04E2C8BC-01EA-4A15-8C81-9071FF80B2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24336"/>
            <a:ext cx="364502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181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Meteorite/Asteroid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88632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ym typeface="Wingdings" panose="05000000000000000000" pitchFamily="2" charset="2"/>
              </a:rPr>
              <a:t>Space rock that hits the Earth</a:t>
            </a:r>
          </a:p>
          <a:p>
            <a:r>
              <a:rPr lang="en-US" sz="3600" dirty="0">
                <a:sym typeface="Wingdings" panose="05000000000000000000" pitchFamily="2" charset="2"/>
              </a:rPr>
              <a:t>Dangers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Widespread destruction (much like a nuclear bomb)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Air pollution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Sun blockage due to debris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Mass extinction (e.g. likely what caused the dinosaur extinction)</a:t>
            </a: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endParaRPr lang="en-US" sz="36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3010" name="Picture 2" descr="https://upload.wikimedia.org/wikipedia/commons/c/cb/Impact_event.jpg">
            <a:extLst>
              <a:ext uri="{FF2B5EF4-FFF2-40B4-BE49-F238E27FC236}">
                <a16:creationId xmlns:a16="http://schemas.microsoft.com/office/drawing/2014/main" id="{02AA62BB-E9D5-493E-9E14-5AB691616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96" y="4978595"/>
            <a:ext cx="2581200" cy="179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592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en-US" sz="5000" b="1" dirty="0"/>
              <a:t>Solar Storms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ym typeface="Wingdings" panose="05000000000000000000" pitchFamily="2" charset="2"/>
              </a:rPr>
              <a:t>Explosions on the surface of the Sun</a:t>
            </a:r>
          </a:p>
          <a:p>
            <a:r>
              <a:rPr lang="en-US" sz="3600" dirty="0">
                <a:sym typeface="Wingdings" panose="05000000000000000000" pitchFamily="2" charset="2"/>
              </a:rPr>
              <a:t>Energy and magnetic waves from solar storms can reach Earth</a:t>
            </a:r>
          </a:p>
          <a:p>
            <a:r>
              <a:rPr lang="en-US" sz="3600" dirty="0">
                <a:sym typeface="Wingdings" panose="05000000000000000000" pitchFamily="2" charset="2"/>
              </a:rPr>
              <a:t>Dangers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Electric grid and satellite disruption/damage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Solar radiation (especially dangerous for astronauts in International Space Station)</a:t>
            </a: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endParaRPr lang="en-US" sz="36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A505296A-1DE3-48ED-B7DD-D609F788C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05" y="116632"/>
            <a:ext cx="1250165" cy="1250165"/>
          </a:xfrm>
          <a:prstGeom prst="rect">
            <a:avLst/>
          </a:prstGeom>
        </p:spPr>
      </p:pic>
      <p:pic>
        <p:nvPicPr>
          <p:cNvPr id="44034" name="Picture 2" descr="Giant prominence on the sun erupted.jpg">
            <a:extLst>
              <a:ext uri="{FF2B5EF4-FFF2-40B4-BE49-F238E27FC236}">
                <a16:creationId xmlns:a16="http://schemas.microsoft.com/office/drawing/2014/main" id="{E50D3FBD-B8CB-471A-A3BB-94788D749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6" b="13600"/>
          <a:stretch/>
        </p:blipFill>
        <p:spPr bwMode="auto">
          <a:xfrm>
            <a:off x="1953932" y="5018810"/>
            <a:ext cx="5236136" cy="171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00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76" y="75711"/>
            <a:ext cx="8229600" cy="915400"/>
          </a:xfrm>
        </p:spPr>
        <p:txBody>
          <a:bodyPr>
            <a:normAutofit/>
          </a:bodyPr>
          <a:lstStyle/>
          <a:p>
            <a:r>
              <a:rPr lang="en-CA" sz="5000" b="1" dirty="0"/>
              <a:t>Natural Disasters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70450"/>
            <a:ext cx="8856984" cy="5454894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6 categories</a:t>
            </a:r>
          </a:p>
          <a:p>
            <a:pPr lvl="1"/>
            <a:r>
              <a:rPr lang="en-US" sz="3200" b="1" u="sng" dirty="0"/>
              <a:t>Meteorological (weather)</a:t>
            </a:r>
          </a:p>
          <a:p>
            <a:pPr lvl="1"/>
            <a:r>
              <a:rPr lang="en-US" sz="3200" dirty="0"/>
              <a:t>Climatological (climate)</a:t>
            </a:r>
          </a:p>
          <a:p>
            <a:pPr lvl="1"/>
            <a:r>
              <a:rPr lang="en-US" sz="3200" dirty="0"/>
              <a:t>Geological/geophysical (Earth)</a:t>
            </a:r>
          </a:p>
          <a:p>
            <a:pPr lvl="1"/>
            <a:r>
              <a:rPr lang="en-US" sz="3200" b="1" u="sng" dirty="0"/>
              <a:t>Hydrological (water)</a:t>
            </a:r>
          </a:p>
          <a:p>
            <a:pPr lvl="1"/>
            <a:r>
              <a:rPr lang="en-US" sz="3200" dirty="0"/>
              <a:t>Extraterrestrial (outer space)</a:t>
            </a:r>
          </a:p>
          <a:p>
            <a:pPr lvl="1"/>
            <a:r>
              <a:rPr lang="en-US" sz="3200" b="1" u="sng" dirty="0"/>
              <a:t>Biological (life)</a:t>
            </a:r>
            <a:endParaRPr lang="en-CA" sz="3200" b="1" u="sng" dirty="0"/>
          </a:p>
          <a:p>
            <a:pPr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3B1E5B-F683-4E24-A289-1DA9DB7A610E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Ice Winter Cold Frozen Nature Cool Weather">
            <a:extLst>
              <a:ext uri="{FF2B5EF4-FFF2-40B4-BE49-F238E27FC236}">
                <a16:creationId xmlns:a16="http://schemas.microsoft.com/office/drawing/2014/main" id="{C519BB27-0EB5-4E02-A3E9-BFD0D7DF2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8"/>
          <a:stretch/>
        </p:blipFill>
        <p:spPr bwMode="auto">
          <a:xfrm>
            <a:off x="6225898" y="1613470"/>
            <a:ext cx="2794970" cy="128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imate Change Drought Climate Dry Environ">
            <a:extLst>
              <a:ext uri="{FF2B5EF4-FFF2-40B4-BE49-F238E27FC236}">
                <a16:creationId xmlns:a16="http://schemas.microsoft.com/office/drawing/2014/main" id="{25184EB8-116F-4D4E-B5AB-59BE7AEC8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2" b="15772"/>
          <a:stretch/>
        </p:blipFill>
        <p:spPr bwMode="auto">
          <a:xfrm>
            <a:off x="6228184" y="2893607"/>
            <a:ext cx="2798064" cy="128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lood, City, Neighborhood, Houses">
            <a:extLst>
              <a:ext uri="{FF2B5EF4-FFF2-40B4-BE49-F238E27FC236}">
                <a16:creationId xmlns:a16="http://schemas.microsoft.com/office/drawing/2014/main" id="{F09444CF-325A-4199-A34C-4FD32F81A5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6" b="27584"/>
          <a:stretch/>
        </p:blipFill>
        <p:spPr bwMode="auto">
          <a:xfrm>
            <a:off x="6228184" y="5453881"/>
            <a:ext cx="2798064" cy="128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Volcano, Erupting, Mountain, Krakatoa, Indonesia">
            <a:extLst>
              <a:ext uri="{FF2B5EF4-FFF2-40B4-BE49-F238E27FC236}">
                <a16:creationId xmlns:a16="http://schemas.microsoft.com/office/drawing/2014/main" id="{8EB1A839-BB85-4339-AF57-24974A85AB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9"/>
          <a:stretch/>
        </p:blipFill>
        <p:spPr bwMode="auto">
          <a:xfrm>
            <a:off x="6228184" y="4173744"/>
            <a:ext cx="2798064" cy="128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Sun, Comet, All, Space, Solar System">
            <a:extLst>
              <a:ext uri="{FF2B5EF4-FFF2-40B4-BE49-F238E27FC236}">
                <a16:creationId xmlns:a16="http://schemas.microsoft.com/office/drawing/2014/main" id="{1B76B836-DD11-4E54-A240-8EB271A5BE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b="10179"/>
          <a:stretch/>
        </p:blipFill>
        <p:spPr bwMode="auto">
          <a:xfrm>
            <a:off x="3430548" y="5453880"/>
            <a:ext cx="2798064" cy="1287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8" name="Picture 6" descr="Mosquito Macro Insect Bug Animal Parasite">
            <a:extLst>
              <a:ext uri="{FF2B5EF4-FFF2-40B4-BE49-F238E27FC236}">
                <a16:creationId xmlns:a16="http://schemas.microsoft.com/office/drawing/2014/main" id="{52244A3E-C175-40AD-B674-B6E867C9E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5" b="20760"/>
          <a:stretch/>
        </p:blipFill>
        <p:spPr bwMode="auto">
          <a:xfrm>
            <a:off x="632912" y="5452489"/>
            <a:ext cx="2798064" cy="12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2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Brown Rat Animal Rodent Rat Nager Food Clo">
            <a:extLst>
              <a:ext uri="{FF2B5EF4-FFF2-40B4-BE49-F238E27FC236}">
                <a16:creationId xmlns:a16="http://schemas.microsoft.com/office/drawing/2014/main" id="{2CDEFD63-99C8-48EF-8895-FB94C8D27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48482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Biological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40060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ym typeface="Wingdings" panose="05000000000000000000" pitchFamily="2" charset="2"/>
              </a:rPr>
              <a:t>Epidemics/pandemics</a:t>
            </a:r>
          </a:p>
          <a:p>
            <a:r>
              <a:rPr lang="en-US" sz="3600" b="1" u="sng" dirty="0">
                <a:sym typeface="Wingdings" panose="05000000000000000000" pitchFamily="2" charset="2"/>
              </a:rPr>
              <a:t>Animal infestations</a:t>
            </a:r>
            <a:endParaRPr lang="en-US" sz="3200" b="1" u="sng" dirty="0">
              <a:sym typeface="Wingdings" panose="05000000000000000000" pitchFamily="2" charset="2"/>
            </a:endParaRPr>
          </a:p>
          <a:p>
            <a:endParaRPr lang="en-US" sz="36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5058" name="Picture 2" descr="Mosquito Malaria Plaque Disease Insect Pes">
            <a:extLst>
              <a:ext uri="{FF2B5EF4-FFF2-40B4-BE49-F238E27FC236}">
                <a16:creationId xmlns:a16="http://schemas.microsoft.com/office/drawing/2014/main" id="{9EE3FB14-6E43-49AD-B61A-5170FA00F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99" y="1187624"/>
            <a:ext cx="402778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499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Epidemics/Pandemics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16624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ym typeface="Wingdings" panose="05000000000000000000" pitchFamily="2" charset="2"/>
              </a:rPr>
              <a:t>Unusually high spread of infectious disease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Contagion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Vector-borne</a:t>
            </a:r>
          </a:p>
          <a:p>
            <a:r>
              <a:rPr lang="en-US" sz="3600" b="1" u="sng" dirty="0">
                <a:sym typeface="Wingdings" panose="05000000000000000000" pitchFamily="2" charset="2"/>
              </a:rPr>
              <a:t>Epidemic: population-, community-, and/or regional-level</a:t>
            </a:r>
          </a:p>
          <a:p>
            <a:r>
              <a:rPr lang="en-US" sz="3600" b="1" u="sng" dirty="0">
                <a:sym typeface="Wingdings" panose="05000000000000000000" pitchFamily="2" charset="2"/>
              </a:rPr>
              <a:t>Pandemic: larger region, such as a continent, or worldwide</a:t>
            </a: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endParaRPr lang="en-US" sz="36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883D0FD-B64E-4845-9187-C17FB0CC4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8" y="5490107"/>
            <a:ext cx="1250165" cy="1250165"/>
          </a:xfrm>
          <a:prstGeom prst="rect">
            <a:avLst/>
          </a:prstGeom>
        </p:spPr>
      </p:pic>
      <p:pic>
        <p:nvPicPr>
          <p:cNvPr id="46082" name="Picture 2" descr="Biohazard, Sign, Alert, Symbol">
            <a:extLst>
              <a:ext uri="{FF2B5EF4-FFF2-40B4-BE49-F238E27FC236}">
                <a16:creationId xmlns:a16="http://schemas.microsoft.com/office/drawing/2014/main" id="{93CBEA23-3B27-42A8-8011-3B16F8E29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068"/>
            <a:ext cx="114153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Immunology Virion Epidemic Health Immune M">
            <a:extLst>
              <a:ext uri="{FF2B5EF4-FFF2-40B4-BE49-F238E27FC236}">
                <a16:creationId xmlns:a16="http://schemas.microsoft.com/office/drawing/2014/main" id="{A6478772-BA10-4C04-9FFF-82CDF17F0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15602"/>
            <a:ext cx="3501753" cy="206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6237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Epidemics/Pandemics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88632"/>
          </a:xfrm>
        </p:spPr>
        <p:txBody>
          <a:bodyPr>
            <a:norm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Dangers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Widespread illness/death</a:t>
            </a:r>
          </a:p>
          <a:p>
            <a:r>
              <a:rPr lang="en-US" sz="3600" dirty="0">
                <a:sym typeface="Wingdings" panose="05000000000000000000" pitchFamily="2" charset="2"/>
              </a:rPr>
              <a:t>Examples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Avian flu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Cholera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Ebola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HIV/AIDS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Malaria</a:t>
            </a: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endParaRPr lang="en-US" sz="36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106" name="Picture 2" descr="Mosquitoe Mosquito Malaria Gnat Bite Insec">
            <a:extLst>
              <a:ext uri="{FF2B5EF4-FFF2-40B4-BE49-F238E27FC236}">
                <a16:creationId xmlns:a16="http://schemas.microsoft.com/office/drawing/2014/main" id="{B501ECFB-E371-4DA0-9AE7-2CE56C9F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588" y="3501772"/>
            <a:ext cx="45339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Virus Microscope Infection Illness Death M">
            <a:extLst>
              <a:ext uri="{FF2B5EF4-FFF2-40B4-BE49-F238E27FC236}">
                <a16:creationId xmlns:a16="http://schemas.microsoft.com/office/drawing/2014/main" id="{26E50E77-597F-4784-8A4C-83B8C4D5E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23628"/>
            <a:ext cx="36004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334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Animal Infestations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88632"/>
          </a:xfrm>
        </p:spPr>
        <p:txBody>
          <a:bodyPr>
            <a:norm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Widespread immigration or proliferation of animals that affect humans, other animals, crops, and property</a:t>
            </a:r>
          </a:p>
          <a:p>
            <a:r>
              <a:rPr lang="en-US" sz="3600" dirty="0">
                <a:sym typeface="Wingdings" panose="05000000000000000000" pitchFamily="2" charset="2"/>
              </a:rPr>
              <a:t>Dangers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Property damage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Agricultural disasters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Environmental damage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Disease</a:t>
            </a:r>
          </a:p>
          <a:p>
            <a:pPr lvl="1"/>
            <a:r>
              <a:rPr lang="en-US" sz="3200" b="1" u="sng" dirty="0">
                <a:sym typeface="Wingdings" panose="05000000000000000000" pitchFamily="2" charset="2"/>
              </a:rPr>
              <a:t>Native species declines</a:t>
            </a: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endParaRPr lang="en-US" sz="36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>
              <a:sym typeface="Wingdings" panose="05000000000000000000" pitchFamily="2" charset="2"/>
            </a:endParaRP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8130" name="Picture 2" descr="Rabbits MyxomatosisTrial WardangIsland 1938.jpg">
            <a:extLst>
              <a:ext uri="{FF2B5EF4-FFF2-40B4-BE49-F238E27FC236}">
                <a16:creationId xmlns:a16="http://schemas.microsoft.com/office/drawing/2014/main" id="{3F86717B-C87C-435C-BDFA-18FCF25BE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4104456" cy="34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24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61" y="57239"/>
            <a:ext cx="8229600" cy="1013211"/>
          </a:xfrm>
        </p:spPr>
        <p:txBody>
          <a:bodyPr>
            <a:normAutofit/>
          </a:bodyPr>
          <a:lstStyle/>
          <a:p>
            <a:r>
              <a:rPr lang="en-CA" sz="5000" b="1" dirty="0"/>
              <a:t>Meteorological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256584"/>
          </a:xfrm>
        </p:spPr>
        <p:txBody>
          <a:bodyPr>
            <a:normAutofit/>
          </a:bodyPr>
          <a:lstStyle/>
          <a:p>
            <a:r>
              <a:rPr lang="en-CA" sz="3600" dirty="0"/>
              <a:t>Thunderstorms</a:t>
            </a:r>
          </a:p>
          <a:p>
            <a:r>
              <a:rPr lang="en-CA" sz="3600" b="1" u="sng" dirty="0"/>
              <a:t>Tornadoes</a:t>
            </a:r>
          </a:p>
          <a:p>
            <a:r>
              <a:rPr lang="en-CA" sz="3600" b="1" u="sng" dirty="0"/>
              <a:t>Hurricanes</a:t>
            </a:r>
          </a:p>
          <a:p>
            <a:r>
              <a:rPr lang="en-CA" sz="3600" dirty="0"/>
              <a:t>Blizzards</a:t>
            </a:r>
          </a:p>
          <a:p>
            <a:r>
              <a:rPr lang="en-CA" sz="3600" dirty="0"/>
              <a:t>Ice storms</a:t>
            </a:r>
          </a:p>
          <a:p>
            <a:r>
              <a:rPr lang="en-CA" sz="3600" b="1" u="sng" dirty="0"/>
              <a:t>Hailstorms</a:t>
            </a:r>
            <a:endParaRPr lang="en-CA" sz="3200" b="1" u="sng" dirty="0"/>
          </a:p>
          <a:p>
            <a:pPr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3B1E5B-F683-4E24-A289-1DA9DB7A610E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C57F41DA-EF5D-4BFE-BBF7-1DF7650A4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345" y="96575"/>
            <a:ext cx="1250165" cy="1250165"/>
          </a:xfrm>
          <a:prstGeom prst="rect">
            <a:avLst/>
          </a:prstGeom>
        </p:spPr>
      </p:pic>
      <p:pic>
        <p:nvPicPr>
          <p:cNvPr id="4098" name="Picture 2" descr="Cold Front, Warm Front, Hurricane, Felix, 2007">
            <a:extLst>
              <a:ext uri="{FF2B5EF4-FFF2-40B4-BE49-F238E27FC236}">
                <a16:creationId xmlns:a16="http://schemas.microsoft.com/office/drawing/2014/main" id="{294F43E8-7EB9-43FD-965B-E6C7ABF18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97" y="2827082"/>
            <a:ext cx="3515002" cy="239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ndscape, Storm, Rock, Mountain">
            <a:extLst>
              <a:ext uri="{FF2B5EF4-FFF2-40B4-BE49-F238E27FC236}">
                <a16:creationId xmlns:a16="http://schemas.microsoft.com/office/drawing/2014/main" id="{E0CF8015-BA2D-4E8B-BD13-61F8DFD53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31" y="1044104"/>
            <a:ext cx="3523417" cy="250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rost, Winter, Snow, Cold, Frozen, Tree">
            <a:extLst>
              <a:ext uri="{FF2B5EF4-FFF2-40B4-BE49-F238E27FC236}">
                <a16:creationId xmlns:a16="http://schemas.microsoft.com/office/drawing/2014/main" id="{1DA89C06-3072-4561-9BC5-95BABB0B3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360" y="4222690"/>
            <a:ext cx="3758802" cy="250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50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2"/>
            <a:ext cx="8229600" cy="888107"/>
          </a:xfrm>
        </p:spPr>
        <p:txBody>
          <a:bodyPr>
            <a:normAutofit/>
          </a:bodyPr>
          <a:lstStyle/>
          <a:p>
            <a:r>
              <a:rPr lang="en-US" sz="5000" b="1" dirty="0"/>
              <a:t>Thunderstorms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80" y="908719"/>
            <a:ext cx="8928992" cy="5870997"/>
          </a:xfrm>
        </p:spPr>
        <p:txBody>
          <a:bodyPr>
            <a:normAutofit/>
          </a:bodyPr>
          <a:lstStyle/>
          <a:p>
            <a:r>
              <a:rPr lang="en-US" sz="3600" dirty="0"/>
              <a:t>Result of air movement</a:t>
            </a:r>
          </a:p>
          <a:p>
            <a:r>
              <a:rPr lang="en-US" sz="3600" b="1" u="sng" dirty="0"/>
              <a:t>Recall: Rising air (updraft) forms clouds</a:t>
            </a:r>
          </a:p>
          <a:p>
            <a:r>
              <a:rPr lang="en-US" sz="3600" dirty="0"/>
              <a:t>Clouds can build up until they become cumulonimbus clouds</a:t>
            </a:r>
          </a:p>
          <a:p>
            <a:pPr lvl="1"/>
            <a:r>
              <a:rPr lang="en-US" sz="3200" b="1" u="sng" dirty="0"/>
              <a:t>Towering: 10 km (33,000 ft) or taller</a:t>
            </a:r>
          </a:p>
          <a:p>
            <a:pPr lvl="1"/>
            <a:r>
              <a:rPr lang="en-US" sz="3200" dirty="0"/>
              <a:t>Made of mostly liquid water</a:t>
            </a:r>
          </a:p>
          <a:p>
            <a:pPr lvl="1"/>
            <a:r>
              <a:rPr lang="en-US" sz="3200" dirty="0"/>
              <a:t>Ice crystals form at the top</a:t>
            </a:r>
          </a:p>
          <a:p>
            <a:pPr lvl="1"/>
            <a:r>
              <a:rPr lang="en-US" sz="3200" b="1" u="sng" dirty="0"/>
              <a:t>Responsible for thunderstorms</a:t>
            </a:r>
            <a:endParaRPr lang="en-US" sz="3600" b="1" u="sng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2FB01B-3256-415A-9DD0-37D54BBB6DC0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059A666B-F41F-449E-B9B4-85906213D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345" y="96575"/>
            <a:ext cx="1250165" cy="1250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3813CC-9E65-4513-BAAE-37D0A123F3FA}"/>
              </a:ext>
            </a:extLst>
          </p:cNvPr>
          <p:cNvSpPr txBox="1"/>
          <p:nvPr/>
        </p:nvSpPr>
        <p:spPr>
          <a:xfrm>
            <a:off x="7703840" y="13158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 at 3:11</a:t>
            </a:r>
          </a:p>
        </p:txBody>
      </p:sp>
    </p:spTree>
    <p:extLst>
      <p:ext uri="{BB962C8B-B14F-4D97-AF65-F5344CB8AC3E}">
        <p14:creationId xmlns:p14="http://schemas.microsoft.com/office/powerpoint/2010/main" val="102387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2"/>
            <a:ext cx="8229600" cy="888107"/>
          </a:xfrm>
        </p:spPr>
        <p:txBody>
          <a:bodyPr>
            <a:normAutofit/>
          </a:bodyPr>
          <a:lstStyle/>
          <a:p>
            <a:r>
              <a:rPr lang="en-US" sz="5000" b="1" dirty="0"/>
              <a:t>Thunderstorms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80" y="4149080"/>
            <a:ext cx="8928992" cy="2599170"/>
          </a:xfrm>
        </p:spPr>
        <p:txBody>
          <a:bodyPr>
            <a:normAutofit/>
          </a:bodyPr>
          <a:lstStyle/>
          <a:p>
            <a:r>
              <a:rPr lang="en-US" sz="3600" dirty="0"/>
              <a:t>Precipitation falls through cloud, carrying air with it</a:t>
            </a:r>
          </a:p>
          <a:p>
            <a:r>
              <a:rPr lang="en-US" sz="3600" b="1" u="sng" dirty="0"/>
              <a:t>Air radiates out from bottom of cloud as wind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2FB01B-3256-415A-9DD0-37D54BBB6DC0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6" name="Picture 2" descr="Nature, Sky, Super Cell, Storm">
            <a:extLst>
              <a:ext uri="{FF2B5EF4-FFF2-40B4-BE49-F238E27FC236}">
                <a16:creationId xmlns:a16="http://schemas.microsoft.com/office/drawing/2014/main" id="{A2F25D01-6716-43A1-B4E3-935DEDB8B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838572"/>
            <a:ext cx="4857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39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2"/>
            <a:ext cx="8229600" cy="888107"/>
          </a:xfrm>
        </p:spPr>
        <p:txBody>
          <a:bodyPr>
            <a:normAutofit/>
          </a:bodyPr>
          <a:lstStyle/>
          <a:p>
            <a:r>
              <a:rPr lang="en-US" sz="5000" b="1" dirty="0"/>
              <a:t>Thunderstorms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80" y="908719"/>
            <a:ext cx="8928992" cy="5839532"/>
          </a:xfrm>
        </p:spPr>
        <p:txBody>
          <a:bodyPr>
            <a:normAutofit/>
          </a:bodyPr>
          <a:lstStyle/>
          <a:p>
            <a:r>
              <a:rPr lang="en-US" sz="3600" dirty="0"/>
              <a:t>Lightning: </a:t>
            </a:r>
          </a:p>
          <a:p>
            <a:pPr lvl="1"/>
            <a:r>
              <a:rPr lang="en-US" sz="3200" dirty="0"/>
              <a:t>Liquid (rising) and frozen (falling) droplets collide</a:t>
            </a:r>
          </a:p>
          <a:p>
            <a:pPr lvl="1"/>
            <a:r>
              <a:rPr lang="en-US" sz="3200" b="1" u="sng" dirty="0"/>
              <a:t>Frozen droplets pull electrons off liquid droplets</a:t>
            </a:r>
          </a:p>
          <a:p>
            <a:pPr lvl="1"/>
            <a:r>
              <a:rPr lang="en-US" sz="3200" dirty="0"/>
              <a:t>Creates charge difference between top (positive) and bottom of cloud (negative)</a:t>
            </a:r>
          </a:p>
          <a:p>
            <a:pPr lvl="1"/>
            <a:r>
              <a:rPr lang="en-US" sz="3200" b="1" u="sng" dirty="0"/>
              <a:t>Charge needs to be released </a:t>
            </a:r>
            <a:r>
              <a:rPr lang="en-US" sz="3200" b="1" u="sng" dirty="0">
                <a:sym typeface="Wingdings" panose="05000000000000000000" pitchFamily="2" charset="2"/>
              </a:rPr>
              <a:t> lightning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Cloud-to-ground: positive charge builds up on Earth’s surface beneath cloud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2FB01B-3256-415A-9DD0-37D54BBB6DC0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821D637-A2C2-44A7-B9DB-3D6521D641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345" y="96575"/>
            <a:ext cx="1250165" cy="12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9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1529</Words>
  <Application>Microsoft Office PowerPoint</Application>
  <PresentationFormat>On-screen Show (4:3)</PresentationFormat>
  <Paragraphs>503</Paragraphs>
  <Slides>53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Wingdings</vt:lpstr>
      <vt:lpstr>Office Theme</vt:lpstr>
      <vt:lpstr>Natural Disasters</vt:lpstr>
      <vt:lpstr>Weather vs Climate</vt:lpstr>
      <vt:lpstr>Weather vs Climate</vt:lpstr>
      <vt:lpstr>Natural Disasters</vt:lpstr>
      <vt:lpstr>Natural Disasters</vt:lpstr>
      <vt:lpstr>Meteorological</vt:lpstr>
      <vt:lpstr>Thunderstorms</vt:lpstr>
      <vt:lpstr>Thunderstorms</vt:lpstr>
      <vt:lpstr>Thunderstorms</vt:lpstr>
      <vt:lpstr>PowerPoint Presentation</vt:lpstr>
      <vt:lpstr>Thunderstorms</vt:lpstr>
      <vt:lpstr>Thunderstorms</vt:lpstr>
      <vt:lpstr>Tornadoes</vt:lpstr>
      <vt:lpstr>Tornadoes</vt:lpstr>
      <vt:lpstr>Hurricanes</vt:lpstr>
      <vt:lpstr>Hurricanes</vt:lpstr>
      <vt:lpstr>Hurricanes</vt:lpstr>
      <vt:lpstr>Blizzards</vt:lpstr>
      <vt:lpstr>Blizzards</vt:lpstr>
      <vt:lpstr>Ice storms</vt:lpstr>
      <vt:lpstr>Hailstorms</vt:lpstr>
      <vt:lpstr>Climatological</vt:lpstr>
      <vt:lpstr>Drought</vt:lpstr>
      <vt:lpstr>Extreme Heat</vt:lpstr>
      <vt:lpstr>Wildfires</vt:lpstr>
      <vt:lpstr>Geological/Geophysical</vt:lpstr>
      <vt:lpstr>Earthquakes</vt:lpstr>
      <vt:lpstr>Earthquakes</vt:lpstr>
      <vt:lpstr>Volcanoes</vt:lpstr>
      <vt:lpstr>Volcanoes</vt:lpstr>
      <vt:lpstr>Volcanoes</vt:lpstr>
      <vt:lpstr>Volcanoes</vt:lpstr>
      <vt:lpstr>Volcanoes</vt:lpstr>
      <vt:lpstr>Landslides/Avalanches</vt:lpstr>
      <vt:lpstr>Landslides/Avalanches</vt:lpstr>
      <vt:lpstr>Sinkholes</vt:lpstr>
      <vt:lpstr>End of Day 1</vt:lpstr>
      <vt:lpstr>Hydrological</vt:lpstr>
      <vt:lpstr>Tsunamis</vt:lpstr>
      <vt:lpstr>Tsunamis</vt:lpstr>
      <vt:lpstr>Floods</vt:lpstr>
      <vt:lpstr>Floods</vt:lpstr>
      <vt:lpstr>Floods</vt:lpstr>
      <vt:lpstr>Floods</vt:lpstr>
      <vt:lpstr>Limnic eruptions</vt:lpstr>
      <vt:lpstr>Limnic eruptions</vt:lpstr>
      <vt:lpstr>Extraterrestrial</vt:lpstr>
      <vt:lpstr>Meteorite/Asteroid</vt:lpstr>
      <vt:lpstr>Solar Storms</vt:lpstr>
      <vt:lpstr>Biological</vt:lpstr>
      <vt:lpstr>Epidemics/Pandemics</vt:lpstr>
      <vt:lpstr>Epidemics/Pandemics</vt:lpstr>
      <vt:lpstr>Animal Infestations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2014-01-07T17:49:19Z</dcterms:created>
  <dcterms:modified xsi:type="dcterms:W3CDTF">2018-04-15T01:22:33Z</dcterms:modified>
</cp:coreProperties>
</file>