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102" d="100"/>
          <a:sy n="102" d="100"/>
        </p:scale>
        <p:origin x="138"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775" y="609601"/>
            <a:ext cx="11114169" cy="1303794"/>
          </a:xfrm>
        </p:spPr>
        <p:txBody>
          <a:bodyPr/>
          <a:lstStyle/>
          <a:p>
            <a:r>
              <a:rPr lang="en-US" dirty="0" smtClean="0"/>
              <a:t>Snowshoe Hares </a:t>
            </a:r>
            <a:endParaRPr lang="en-US" dirty="0"/>
          </a:p>
        </p:txBody>
      </p:sp>
      <p:sp>
        <p:nvSpPr>
          <p:cNvPr id="3" name="Subtitle 2"/>
          <p:cNvSpPr>
            <a:spLocks noGrp="1"/>
          </p:cNvSpPr>
          <p:nvPr>
            <p:ph type="subTitle" idx="1"/>
          </p:nvPr>
        </p:nvSpPr>
        <p:spPr>
          <a:xfrm>
            <a:off x="307975" y="3009901"/>
            <a:ext cx="5724444" cy="1905000"/>
          </a:xfrm>
        </p:spPr>
        <p:txBody>
          <a:bodyPr/>
          <a:lstStyle/>
          <a:p>
            <a:r>
              <a:rPr lang="en-US" dirty="0" smtClean="0"/>
              <a:t>What is happening?</a:t>
            </a:r>
          </a:p>
          <a:p>
            <a:endParaRPr lang="en-US" dirty="0"/>
          </a:p>
        </p:txBody>
      </p:sp>
      <p:sp>
        <p:nvSpPr>
          <p:cNvPr id="4" name="AutoShape 2" descr="Image result for snowshoe ha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nowshoe ha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txBox="1">
            <a:spLocks/>
          </p:cNvSpPr>
          <p:nvPr/>
        </p:nvSpPr>
        <p:spPr>
          <a:xfrm>
            <a:off x="1903412" y="762001"/>
            <a:ext cx="8676222" cy="3200400"/>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pic>
        <p:nvPicPr>
          <p:cNvPr id="10" name="Picture 9" descr="Image result for snowshoe hares"/>
          <p:cNvPicPr/>
          <p:nvPr/>
        </p:nvPicPr>
        <p:blipFill>
          <a:blip r:embed="rId2">
            <a:extLst>
              <a:ext uri="{28A0092B-C50C-407E-A947-70E740481C1C}">
                <a14:useLocalDpi xmlns:a14="http://schemas.microsoft.com/office/drawing/2010/main" val="0"/>
              </a:ext>
            </a:extLst>
          </a:blip>
          <a:srcRect/>
          <a:stretch>
            <a:fillRect/>
          </a:stretch>
        </p:blipFill>
        <p:spPr bwMode="auto">
          <a:xfrm>
            <a:off x="4930218" y="2654432"/>
            <a:ext cx="4503437" cy="3877805"/>
          </a:xfrm>
          <a:prstGeom prst="rect">
            <a:avLst/>
          </a:prstGeom>
          <a:noFill/>
          <a:ln>
            <a:noFill/>
          </a:ln>
        </p:spPr>
      </p:pic>
    </p:spTree>
    <p:extLst>
      <p:ext uri="{BB962C8B-B14F-4D97-AF65-F5344CB8AC3E}">
        <p14:creationId xmlns:p14="http://schemas.microsoft.com/office/powerpoint/2010/main" val="260497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dirty="0" smtClean="0">
                <a:solidFill>
                  <a:srgbClr val="00B0F0"/>
                </a:solidFill>
              </a:rPr>
              <a:t>Questions and answers</a:t>
            </a:r>
            <a:endParaRPr lang="en-US" sz="6600"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r>
              <a:rPr lang="en-US" dirty="0">
                <a:effectLst/>
              </a:rPr>
              <a:t>Question: Is there any chance that snowshoe hares and other coat-color-changing animals will survive future changes in climate?</a:t>
            </a:r>
          </a:p>
          <a:p>
            <a:r>
              <a:rPr lang="en-US" dirty="0">
                <a:effectLst/>
              </a:rPr>
              <a:t>More than twenty species of animals, from lemmings, weasels, and hamsters to Arctic foes, ptarmigans, and other hare species change their coat colors each fall and spring. </a:t>
            </a:r>
          </a:p>
          <a:p>
            <a:r>
              <a:rPr lang="en-US" dirty="0">
                <a:effectLst/>
              </a:rPr>
              <a:t>Surprisingly, Scott Mills is optimistic that hares and other species with seasonal coat color changes will find ways to survive. Scott believes that over time, the snowshoe hare species will evolve, or adapt, so that the timing of its molts better matches the changes in snow conditions. Only when individuals reproduce and pass on their better mix of genes does it change the species – and only then, does evolution take place. </a:t>
            </a:r>
          </a:p>
        </p:txBody>
      </p:sp>
    </p:spTree>
    <p:extLst>
      <p:ext uri="{BB962C8B-B14F-4D97-AF65-F5344CB8AC3E}">
        <p14:creationId xmlns:p14="http://schemas.microsoft.com/office/powerpoint/2010/main" val="2744454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rgbClr val="00B0F0"/>
                </a:solidFill>
              </a:rPr>
              <a:t>Scientific studies</a:t>
            </a:r>
            <a:endParaRPr lang="en-US" sz="6600" dirty="0">
              <a:solidFill>
                <a:srgbClr val="00B0F0"/>
              </a:solidFill>
            </a:endParaRPr>
          </a:p>
        </p:txBody>
      </p:sp>
      <p:sp>
        <p:nvSpPr>
          <p:cNvPr id="3" name="Content Placeholder 2"/>
          <p:cNvSpPr>
            <a:spLocks noGrp="1"/>
          </p:cNvSpPr>
          <p:nvPr>
            <p:ph idx="1"/>
          </p:nvPr>
        </p:nvSpPr>
        <p:spPr/>
        <p:txBody>
          <a:bodyPr>
            <a:normAutofit fontScale="85000" lnSpcReduction="10000"/>
          </a:bodyPr>
          <a:lstStyle/>
          <a:p>
            <a:r>
              <a:rPr lang="en-US" dirty="0">
                <a:effectLst/>
              </a:rPr>
              <a:t>Scott and his colleagues have launched several projects to study other species and populations that change their coat colors with the seasons. Dr. Eugenia </a:t>
            </a:r>
            <a:r>
              <a:rPr lang="en-US" dirty="0" err="1">
                <a:effectLst/>
              </a:rPr>
              <a:t>Bragina</a:t>
            </a:r>
            <a:r>
              <a:rPr lang="en-US" dirty="0">
                <a:effectLst/>
              </a:rPr>
              <a:t> is examining museum specimens to see what animal coat colors were like in the past. Scott and his team are working with scientists in Portugal, Ireland, Austria and Sweden to investigate the molt timing of animals. Other studies will look at the actual genetics of animal populations. Molting is a complex traits that involves multiple genes. </a:t>
            </a:r>
          </a:p>
          <a:p>
            <a:r>
              <a:rPr lang="en-US" dirty="0">
                <a:effectLst/>
              </a:rPr>
              <a:t> </a:t>
            </a:r>
          </a:p>
          <a:p>
            <a:r>
              <a:rPr lang="en-US" dirty="0">
                <a:effectLst/>
              </a:rPr>
              <a:t>Scott has built a lab consisting of four rooms in which he and his team can control day length and temperature. They put two frame on the floor; one with soil and pine needles and one with artificial snow. Scott also hopes to breed some hares to discover more about their genetics and their ability to adapt to environmental changes. </a:t>
            </a:r>
          </a:p>
        </p:txBody>
      </p:sp>
    </p:spTree>
    <p:extLst>
      <p:ext uri="{BB962C8B-B14F-4D97-AF65-F5344CB8AC3E}">
        <p14:creationId xmlns:p14="http://schemas.microsoft.com/office/powerpoint/2010/main" val="317223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273" y="292231"/>
            <a:ext cx="4817097" cy="5986021"/>
          </a:xfrm>
        </p:spPr>
        <p:txBody>
          <a:bodyPr>
            <a:normAutofit fontScale="90000"/>
          </a:bodyPr>
          <a:lstStyle/>
          <a:p>
            <a:r>
              <a:rPr lang="en-US" dirty="0">
                <a:effectLst/>
              </a:rPr>
              <a:t>While it is certain that temperatures will continue to rise, Scott and other scientists also believe that there is a lot humans can do to help hares and other animal species.  </a:t>
            </a:r>
            <a:br>
              <a:rPr lang="en-US" dirty="0">
                <a:effectLst/>
              </a:rPr>
            </a:br>
            <a:r>
              <a:rPr lang="en-US" dirty="0">
                <a:effectLst/>
              </a:rPr>
              <a:t/>
            </a:r>
            <a:br>
              <a:rPr lang="en-US" dirty="0">
                <a:effectLst/>
              </a:rPr>
            </a:br>
            <a:r>
              <a:rPr lang="en-US" dirty="0">
                <a:effectLst/>
              </a:rPr>
              <a:t> </a:t>
            </a:r>
            <a:br>
              <a:rPr lang="en-US" dirty="0">
                <a:effectLst/>
              </a:rPr>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461" y="206926"/>
            <a:ext cx="5746548" cy="6391837"/>
          </a:xfrm>
        </p:spPr>
      </p:pic>
    </p:spTree>
    <p:extLst>
      <p:ext uri="{BB962C8B-B14F-4D97-AF65-F5344CB8AC3E}">
        <p14:creationId xmlns:p14="http://schemas.microsoft.com/office/powerpoint/2010/main" val="76531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315959"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958" y="0"/>
            <a:ext cx="5876041" cy="6858000"/>
          </a:xfrm>
          <a:prstGeom prst="rect">
            <a:avLst/>
          </a:prstGeom>
        </p:spPr>
      </p:pic>
    </p:spTree>
    <p:extLst>
      <p:ext uri="{BB962C8B-B14F-4D97-AF65-F5344CB8AC3E}">
        <p14:creationId xmlns:p14="http://schemas.microsoft.com/office/powerpoint/2010/main" val="4032296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621" y="571893"/>
            <a:ext cx="11528982" cy="1905000"/>
          </a:xfrm>
        </p:spPr>
        <p:txBody>
          <a:bodyPr>
            <a:noAutofit/>
          </a:bodyPr>
          <a:lstStyle/>
          <a:p>
            <a:r>
              <a:rPr lang="en-US" sz="6600" dirty="0" smtClean="0">
                <a:solidFill>
                  <a:srgbClr val="00B0F0"/>
                </a:solidFill>
              </a:rPr>
              <a:t>Snowshoe hares in 1998</a:t>
            </a:r>
            <a:endParaRPr lang="en-US" sz="6600" dirty="0">
              <a:solidFill>
                <a:srgbClr val="00B0F0"/>
              </a:solidFill>
            </a:endParaRPr>
          </a:p>
        </p:txBody>
      </p:sp>
      <p:sp>
        <p:nvSpPr>
          <p:cNvPr id="3" name="Content Placeholder 2"/>
          <p:cNvSpPr>
            <a:spLocks noGrp="1"/>
          </p:cNvSpPr>
          <p:nvPr>
            <p:ph idx="1"/>
          </p:nvPr>
        </p:nvSpPr>
        <p:spPr/>
        <p:txBody>
          <a:bodyPr>
            <a:normAutofit fontScale="92500" lnSpcReduction="20000"/>
          </a:bodyPr>
          <a:lstStyle/>
          <a:p>
            <a:r>
              <a:rPr lang="en-US" dirty="0">
                <a:effectLst/>
              </a:rPr>
              <a:t>A wildlife biologist at the University of Montana, Scott Mills first took an interest in snowshoe hares in 1998. Scott applied for and received grant money to study snowshoe hares in Montana. “Hares don’t die of old age,” Scott explains. “Anything that eats meat in the forest feeds on snowshoe hares. Coyote, foes, bobcats, lynx, owls, goshawks, weasels, marten, fishers – everything. I call hares the candy bar of the forest, but my students call them the </a:t>
            </a:r>
            <a:r>
              <a:rPr lang="en-US" i="1" dirty="0">
                <a:effectLst/>
              </a:rPr>
              <a:t>cheeseburger</a:t>
            </a:r>
            <a:r>
              <a:rPr lang="en-US" dirty="0">
                <a:effectLst/>
              </a:rPr>
              <a:t> of the forest. Most hares live only a year or less. </a:t>
            </a:r>
          </a:p>
          <a:p>
            <a:r>
              <a:rPr lang="en-US" dirty="0">
                <a:effectLst/>
              </a:rPr>
              <a:t>More than anything, hares blend in with their surroundings. Most of the year, their brown coats match the brown forest floor. In autumn, shorter days trigger their coats to change, or molt, from brown to white. This camouflages hares against the white, snowy background of the oncoming winter. In the spring, when the snows melt, the hares molt back to brown.</a:t>
            </a:r>
          </a:p>
        </p:txBody>
      </p:sp>
    </p:spTree>
    <p:extLst>
      <p:ext uri="{BB962C8B-B14F-4D97-AF65-F5344CB8AC3E}">
        <p14:creationId xmlns:p14="http://schemas.microsoft.com/office/powerpoint/2010/main" val="190014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00B0F0"/>
                </a:solidFill>
              </a:rPr>
              <a:t>Disturbing discovery</a:t>
            </a:r>
            <a:endParaRPr lang="en-US" sz="6600" dirty="0">
              <a:solidFill>
                <a:srgbClr val="00B0F0"/>
              </a:solidFill>
            </a:endParaRPr>
          </a:p>
        </p:txBody>
      </p:sp>
      <p:sp>
        <p:nvSpPr>
          <p:cNvPr id="3" name="Content Placeholder 2"/>
          <p:cNvSpPr>
            <a:spLocks noGrp="1"/>
          </p:cNvSpPr>
          <p:nvPr>
            <p:ph idx="1"/>
          </p:nvPr>
        </p:nvSpPr>
        <p:spPr/>
        <p:txBody>
          <a:bodyPr/>
          <a:lstStyle/>
          <a:p>
            <a:r>
              <a:rPr lang="en-US" dirty="0">
                <a:effectLst/>
              </a:rPr>
              <a:t>After studying hares for four or five years, however, Scott noticed something disturbing. “I’d be out there in the spring, following hares around, and I’d find a brilliant white hare sitting on brown, bare earth. It was obvious the thought it was protected by its camouflage. </a:t>
            </a:r>
          </a:p>
          <a:p>
            <a:r>
              <a:rPr lang="en-US" dirty="0">
                <a:effectLst/>
              </a:rPr>
              <a:t>This led Scott to wonder, “As climate change gets worse and winters grow shorter, will predators take a bigger and bigger toll on snowshoe hares? Will the species be able to survive?</a:t>
            </a:r>
          </a:p>
          <a:p>
            <a:endParaRPr lang="en-US" dirty="0"/>
          </a:p>
        </p:txBody>
      </p:sp>
    </p:spTree>
    <p:extLst>
      <p:ext uri="{BB962C8B-B14F-4D97-AF65-F5344CB8AC3E}">
        <p14:creationId xmlns:p14="http://schemas.microsoft.com/office/powerpoint/2010/main" val="6523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00B0F0"/>
                </a:solidFill>
              </a:rPr>
              <a:t>Problems with fossil fuels</a:t>
            </a:r>
            <a:endParaRPr lang="en-US" sz="5400" dirty="0">
              <a:solidFill>
                <a:srgbClr val="00B0F0"/>
              </a:solidFill>
            </a:endParaRPr>
          </a:p>
        </p:txBody>
      </p:sp>
      <p:sp>
        <p:nvSpPr>
          <p:cNvPr id="3" name="Content Placeholder 2"/>
          <p:cNvSpPr>
            <a:spLocks noGrp="1"/>
          </p:cNvSpPr>
          <p:nvPr>
            <p:ph idx="1"/>
          </p:nvPr>
        </p:nvSpPr>
        <p:spPr/>
        <p:txBody>
          <a:bodyPr>
            <a:noAutofit/>
          </a:bodyPr>
          <a:lstStyle/>
          <a:p>
            <a:r>
              <a:rPr lang="en-US" sz="2800" dirty="0">
                <a:effectLst/>
              </a:rPr>
              <a:t>When burned, fossil fuels release carbon dioxide and other gases into Earth’s atmosphere. These “greenhouse gases” trap heat, driving up our planet’s temperatures. The effects of climate change vary from place to place. Climate scientists, however, observe one trend almost everywhere on the planet: less snow cover. Almost everywhere, there is a decrease in the duration of snowpack.</a:t>
            </a:r>
          </a:p>
          <a:p>
            <a:endParaRPr lang="en-US" sz="2800" dirty="0"/>
          </a:p>
        </p:txBody>
      </p:sp>
    </p:spTree>
    <p:extLst>
      <p:ext uri="{BB962C8B-B14F-4D97-AF65-F5344CB8AC3E}">
        <p14:creationId xmlns:p14="http://schemas.microsoft.com/office/powerpoint/2010/main" val="2600070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01" y="0"/>
            <a:ext cx="9905998" cy="1905000"/>
          </a:xfrm>
        </p:spPr>
        <p:txBody>
          <a:bodyPr>
            <a:normAutofit/>
          </a:bodyPr>
          <a:lstStyle/>
          <a:p>
            <a:pPr algn="ctr"/>
            <a:endParaRPr lang="en-US" sz="6600" dirty="0">
              <a:solidFill>
                <a:srgbClr val="00B0F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647" y="0"/>
            <a:ext cx="6078996" cy="6664751"/>
          </a:xfrm>
        </p:spPr>
      </p:pic>
      <p:sp>
        <p:nvSpPr>
          <p:cNvPr id="6" name="TextBox 5"/>
          <p:cNvSpPr txBox="1"/>
          <p:nvPr/>
        </p:nvSpPr>
        <p:spPr>
          <a:xfrm>
            <a:off x="6806152" y="431444"/>
            <a:ext cx="4666268" cy="5632311"/>
          </a:xfrm>
          <a:prstGeom prst="rect">
            <a:avLst/>
          </a:prstGeom>
          <a:noFill/>
        </p:spPr>
        <p:txBody>
          <a:bodyPr wrap="square" rtlCol="0">
            <a:spAutoFit/>
          </a:bodyPr>
          <a:lstStyle/>
          <a:p>
            <a:r>
              <a:rPr lang="en-US" sz="4000" dirty="0" smtClean="0"/>
              <a:t>The winter season, with snow on the ground, is on  average two to three weeks shorter than the snow cover period fifty years ago.</a:t>
            </a:r>
            <a:endParaRPr lang="en-US" sz="4000" dirty="0"/>
          </a:p>
        </p:txBody>
      </p:sp>
    </p:spTree>
    <p:extLst>
      <p:ext uri="{BB962C8B-B14F-4D97-AF65-F5344CB8AC3E}">
        <p14:creationId xmlns:p14="http://schemas.microsoft.com/office/powerpoint/2010/main" val="3254954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solidFill>
                  <a:srgbClr val="00B0F0"/>
                </a:solidFill>
              </a:rPr>
              <a:t>Scientific questions</a:t>
            </a:r>
            <a:endParaRPr lang="en-US" sz="6600" dirty="0">
              <a:solidFill>
                <a:srgbClr val="00B0F0"/>
              </a:solidFill>
            </a:endParaRPr>
          </a:p>
        </p:txBody>
      </p:sp>
      <p:sp>
        <p:nvSpPr>
          <p:cNvPr id="3" name="Content Placeholder 2"/>
          <p:cNvSpPr>
            <a:spLocks noGrp="1"/>
          </p:cNvSpPr>
          <p:nvPr>
            <p:ph idx="1"/>
          </p:nvPr>
        </p:nvSpPr>
        <p:spPr>
          <a:xfrm>
            <a:off x="1141413" y="2318994"/>
            <a:ext cx="9905998" cy="3623035"/>
          </a:xfrm>
        </p:spPr>
        <p:txBody>
          <a:bodyPr>
            <a:normAutofit fontScale="62500" lnSpcReduction="20000"/>
          </a:bodyPr>
          <a:lstStyle/>
          <a:p>
            <a:r>
              <a:rPr lang="en-US" sz="3400" dirty="0">
                <a:effectLst/>
              </a:rPr>
              <a:t>Scott asked several scientific questions about hares.</a:t>
            </a:r>
          </a:p>
          <a:p>
            <a:pPr lvl="0"/>
            <a:r>
              <a:rPr lang="en-US" sz="3400" dirty="0">
                <a:effectLst/>
              </a:rPr>
              <a:t>Were hares really mismatched: In other words, did hares with white coats find themselves sitting on brown backgrounds for any significant lengths of time – and did brown hares find themselves sitting on white backgrounds?</a:t>
            </a:r>
          </a:p>
          <a:p>
            <a:pPr lvl="0"/>
            <a:r>
              <a:rPr lang="en-US" sz="3400" dirty="0">
                <a:effectLst/>
              </a:rPr>
              <a:t>Were mismatched hares more likely to get eaten than hares that were camouflaged?</a:t>
            </a:r>
          </a:p>
          <a:p>
            <a:pPr lvl="0"/>
            <a:r>
              <a:rPr lang="en-US" sz="3400" dirty="0">
                <a:effectLst/>
              </a:rPr>
              <a:t>Were hares even aware of their mismatch, and if so, did they do anything about it?</a:t>
            </a:r>
          </a:p>
          <a:p>
            <a:pPr lvl="0"/>
            <a:r>
              <a:rPr lang="en-US" sz="3400" dirty="0">
                <a:effectLst/>
              </a:rPr>
              <a:t>As Earth’s temperatures grow warmer, would hare mismatches increase?</a:t>
            </a:r>
          </a:p>
          <a:p>
            <a:pPr marL="0" indent="0">
              <a:buNone/>
            </a:pPr>
            <a:r>
              <a:rPr lang="en-US" sz="3400" dirty="0">
                <a:effectLst/>
              </a:rPr>
              <a:t> </a:t>
            </a:r>
          </a:p>
          <a:p>
            <a:endParaRPr lang="en-US" dirty="0"/>
          </a:p>
        </p:txBody>
      </p:sp>
    </p:spTree>
    <p:extLst>
      <p:ext uri="{BB962C8B-B14F-4D97-AF65-F5344CB8AC3E}">
        <p14:creationId xmlns:p14="http://schemas.microsoft.com/office/powerpoint/2010/main" val="106438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rgbClr val="00B0F0"/>
                </a:solidFill>
              </a:rPr>
              <a:t>Scott’s Findings</a:t>
            </a:r>
            <a:endParaRPr lang="en-US" sz="6600"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r>
              <a:rPr lang="en-US" sz="2200" dirty="0">
                <a:effectLst/>
              </a:rPr>
              <a:t>During the three-year study, Scott and his team found that, on average, a hare spent about a week mismatched. A huge problem, Scott and his team found, is that the hares did not seem to know when they were mismatched. The hares seemed to trust in their camouflage, even if they weren’t camouflaged. They found that the start and finish dates of the molts depended almost solely on the length of daylight hours. They discovered that hares had some ability to shift both the timing and speed of their spring molts, but not in the fall. Unfortunately, the hares’ ability to make small adjustments in spring still isn’t enough to keep them from ending up mismatched. If climate change continues to get worse, as most scientists predict, what will that mean for the hares? When Scott and his team looked at predictions of carbon dioxide and other greenhouse gases in the atmosphere, they found a dramatic increase in the number of days snowshoe hares will be mismatched. </a:t>
            </a:r>
          </a:p>
          <a:p>
            <a:pPr marL="0" indent="0">
              <a:buNone/>
            </a:pPr>
            <a:endParaRPr lang="en-US" dirty="0">
              <a:effectLst/>
            </a:endParaRPr>
          </a:p>
          <a:p>
            <a:endParaRPr lang="en-US" dirty="0"/>
          </a:p>
        </p:txBody>
      </p:sp>
    </p:spTree>
    <p:extLst>
      <p:ext uri="{BB962C8B-B14F-4D97-AF65-F5344CB8AC3E}">
        <p14:creationId xmlns:p14="http://schemas.microsoft.com/office/powerpoint/2010/main" val="3232800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216" y="0"/>
            <a:ext cx="5243196" cy="6778763"/>
          </a:xfrm>
        </p:spPr>
      </p:pic>
      <p:sp>
        <p:nvSpPr>
          <p:cNvPr id="5" name="Rectangle 4"/>
          <p:cNvSpPr/>
          <p:nvPr/>
        </p:nvSpPr>
        <p:spPr>
          <a:xfrm>
            <a:off x="6828638" y="1562100"/>
            <a:ext cx="3967754" cy="4247317"/>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Mismatch </a:t>
            </a:r>
          </a:p>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Predictions</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b</a:t>
            </a:r>
            <a:r>
              <a:rPr lang="en-US" sz="5400" b="1" dirty="0" smtClean="0">
                <a:ln w="9525">
                  <a:solidFill>
                    <a:schemeClr val="bg1"/>
                  </a:solidFill>
                  <a:prstDash val="solid"/>
                </a:ln>
                <a:effectLst>
                  <a:outerShdw blurRad="12700" dist="38100" dir="2700000" algn="tl" rotWithShape="0">
                    <a:schemeClr val="bg1">
                      <a:lumMod val="50000"/>
                    </a:schemeClr>
                  </a:outerShdw>
                </a:effectLst>
              </a:rPr>
              <a:t>ased on </a:t>
            </a:r>
          </a:p>
          <a:p>
            <a:pPr algn="ctr"/>
            <a:r>
              <a:rPr lang="en-US" sz="5400" b="1" dirty="0">
                <a:ln w="9525">
                  <a:solidFill>
                    <a:schemeClr val="bg1"/>
                  </a:solidFill>
                  <a:prstDash val="solid"/>
                </a:ln>
                <a:effectLst>
                  <a:outerShdw blurRad="12700" dist="38100" dir="2700000" algn="tl" rotWithShape="0">
                    <a:schemeClr val="bg1">
                      <a:lumMod val="50000"/>
                    </a:schemeClr>
                  </a:outerShdw>
                </a:effectLst>
              </a:rPr>
              <a:t>c</a:t>
            </a:r>
            <a:r>
              <a:rPr lang="en-US" sz="5400" b="1" dirty="0" smtClean="0">
                <a:ln w="9525">
                  <a:solidFill>
                    <a:schemeClr val="bg1"/>
                  </a:solidFill>
                  <a:prstDash val="solid"/>
                </a:ln>
                <a:effectLst>
                  <a:outerShdw blurRad="12700" dist="38100" dir="2700000" algn="tl" rotWithShape="0">
                    <a:schemeClr val="bg1">
                      <a:lumMod val="50000"/>
                    </a:schemeClr>
                  </a:outerShdw>
                </a:effectLst>
              </a:rPr>
              <a:t>urrent </a:t>
            </a:r>
          </a:p>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information</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5295707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24</TotalTime>
  <Words>936</Words>
  <Application>Microsoft Office PowerPoint</Application>
  <PresentationFormat>Widescreen</PresentationFormat>
  <Paragraphs>34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Mesh</vt:lpstr>
      <vt:lpstr>Snowshoe Hares </vt:lpstr>
      <vt:lpstr>PowerPoint Presentation</vt:lpstr>
      <vt:lpstr>Snowshoe hares in 1998</vt:lpstr>
      <vt:lpstr>Disturbing discovery</vt:lpstr>
      <vt:lpstr>Problems with fossil fuels</vt:lpstr>
      <vt:lpstr>PowerPoint Presentation</vt:lpstr>
      <vt:lpstr>Scientific questions</vt:lpstr>
      <vt:lpstr>Scott’s Findings</vt:lpstr>
      <vt:lpstr>PowerPoint Presentation</vt:lpstr>
      <vt:lpstr>Questions and answers</vt:lpstr>
      <vt:lpstr>Scientific studies</vt:lpstr>
      <vt:lpstr>While it is certain that temperatures will continue to rise, Scott and other scientists also believe that there is a lot humans can do to help hares and other animal species.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Snowshoe Hares</dc:title>
  <dc:creator>Renee Nicholls</dc:creator>
  <cp:lastModifiedBy>Renee Nicholls</cp:lastModifiedBy>
  <cp:revision>3</cp:revision>
  <dcterms:created xsi:type="dcterms:W3CDTF">2018-01-02T14:37:44Z</dcterms:created>
  <dcterms:modified xsi:type="dcterms:W3CDTF">2018-01-02T15:02:21Z</dcterms:modified>
</cp:coreProperties>
</file>